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3" r:id="rId3"/>
    <p:sldId id="313" r:id="rId4"/>
    <p:sldId id="314" r:id="rId5"/>
    <p:sldId id="318" r:id="rId6"/>
    <p:sldId id="319" r:id="rId7"/>
    <p:sldId id="310" r:id="rId8"/>
    <p:sldId id="309" r:id="rId9"/>
    <p:sldId id="292" r:id="rId10"/>
    <p:sldId id="296" r:id="rId11"/>
    <p:sldId id="311" r:id="rId12"/>
    <p:sldId id="271" r:id="rId13"/>
    <p:sldId id="308" r:id="rId14"/>
    <p:sldId id="302" r:id="rId15"/>
    <p:sldId id="260" r:id="rId16"/>
    <p:sldId id="316" r:id="rId17"/>
    <p:sldId id="290" r:id="rId18"/>
    <p:sldId id="304" r:id="rId19"/>
    <p:sldId id="306" r:id="rId20"/>
    <p:sldId id="307" r:id="rId21"/>
    <p:sldId id="297" r:id="rId22"/>
    <p:sldId id="298" r:id="rId23"/>
    <p:sldId id="299" r:id="rId24"/>
    <p:sldId id="301" r:id="rId25"/>
    <p:sldId id="283" r:id="rId26"/>
    <p:sldId id="284" r:id="rId27"/>
    <p:sldId id="285" r:id="rId28"/>
    <p:sldId id="31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D6F4"/>
    <a:srgbClr val="1C2B58"/>
    <a:srgbClr val="000000"/>
    <a:srgbClr val="6CB6D7"/>
    <a:srgbClr val="7CC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47" autoAdjust="0"/>
    <p:restoredTop sz="94747"/>
  </p:normalViewPr>
  <p:slideViewPr>
    <p:cSldViewPr>
      <p:cViewPr>
        <p:scale>
          <a:sx n="80" d="100"/>
          <a:sy n="80" d="100"/>
        </p:scale>
        <p:origin x="-852" y="216"/>
      </p:cViewPr>
      <p:guideLst>
        <p:guide orient="horz" pos="2160"/>
        <p:guide pos="2880"/>
      </p:guideLst>
    </p:cSldViewPr>
  </p:slideViewPr>
  <p:notesTextViewPr>
    <p:cViewPr>
      <p:scale>
        <a:sx n="100" d="100"/>
        <a:sy n="100" d="100"/>
      </p:scale>
      <p:origin x="0" y="0"/>
    </p:cViewPr>
  </p:notesTextViewPr>
  <p:notesViewPr>
    <p:cSldViewPr>
      <p:cViewPr varScale="1">
        <p:scale>
          <a:sx n="127" d="100"/>
          <a:sy n="127" d="100"/>
        </p:scale>
        <p:origin x="17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FDF51-C304-7046-8769-37A5C4D813A8}" type="doc">
      <dgm:prSet loTypeId="urn:microsoft.com/office/officeart/2005/8/layout/process2" loCatId="" qsTypeId="urn:microsoft.com/office/officeart/2005/8/quickstyle/simple4" qsCatId="simple" csTypeId="urn:microsoft.com/office/officeart/2005/8/colors/accent1_2" csCatId="accent1" phldr="1"/>
      <dgm:spPr/>
    </dgm:pt>
    <dgm:pt modelId="{E3241037-916F-E945-83AB-BF01BE8A713E}">
      <dgm:prSet phldrT="[Text]" custT="1"/>
      <dgm:spPr>
        <a:gradFill rotWithShape="0">
          <a:gsLst>
            <a:gs pos="40000">
              <a:srgbClr val="1C2B58"/>
            </a:gs>
            <a:gs pos="99000">
              <a:schemeClr val="accent1">
                <a:lumMod val="75000"/>
              </a:schemeClr>
            </a:gs>
          </a:gsLst>
        </a:gradFill>
      </dgm:spPr>
      <dgm:t>
        <a:bodyPr/>
        <a:lstStyle/>
        <a:p>
          <a:r>
            <a:rPr lang="en-US" sz="2400" b="1" i="0" dirty="0" smtClean="0">
              <a:latin typeface="Avenir Heavy" charset="0"/>
              <a:ea typeface="Avenir Heavy" charset="0"/>
              <a:cs typeface="Avenir Heavy" charset="0"/>
            </a:rPr>
            <a:t>SAFETY</a:t>
          </a:r>
          <a:endParaRPr lang="en-US" sz="2400" b="1" i="0" dirty="0">
            <a:latin typeface="Avenir Heavy" charset="0"/>
            <a:ea typeface="Avenir Heavy" charset="0"/>
            <a:cs typeface="Avenir Heavy" charset="0"/>
          </a:endParaRPr>
        </a:p>
      </dgm:t>
    </dgm:pt>
    <dgm:pt modelId="{9D371A1E-F736-0B4B-8E3B-F8C1247A2405}" type="parTrans" cxnId="{EBB49A86-F9D1-034E-A062-CF5C0883B99C}">
      <dgm:prSet/>
      <dgm:spPr/>
      <dgm:t>
        <a:bodyPr/>
        <a:lstStyle/>
        <a:p>
          <a:endParaRPr lang="en-US"/>
        </a:p>
      </dgm:t>
    </dgm:pt>
    <dgm:pt modelId="{2D4B0206-E961-4A45-8618-B94470CB9BAE}" type="sibTrans" cxnId="{EBB49A86-F9D1-034E-A062-CF5C0883B99C}">
      <dgm:prSet/>
      <dgm:spPr>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dgm:spPr>
      <dgm:t>
        <a:bodyPr/>
        <a:lstStyle/>
        <a:p>
          <a:endParaRPr lang="en-US"/>
        </a:p>
      </dgm:t>
    </dgm:pt>
    <dgm:pt modelId="{34556EA3-1763-C249-B01F-638F01207885}">
      <dgm:prSet phldrT="[Text]" custT="1"/>
      <dgm:spPr>
        <a:gradFill flip="none" rotWithShape="1">
          <a:gsLst>
            <a:gs pos="55000">
              <a:srgbClr val="87D6F4"/>
            </a:gs>
            <a:gs pos="100000">
              <a:srgbClr val="6CB6D7"/>
            </a:gs>
          </a:gsLst>
          <a:path path="circle">
            <a:fillToRect l="50000" t="50000" r="50000" b="50000"/>
          </a:path>
          <a:tileRect/>
        </a:gradFill>
      </dgm:spPr>
      <dgm:t>
        <a:bodyPr/>
        <a:lstStyle/>
        <a:p>
          <a:r>
            <a:rPr lang="en-US" sz="1800" b="0" i="0" dirty="0" smtClean="0">
              <a:solidFill>
                <a:srgbClr val="1C2B58"/>
              </a:solidFill>
              <a:latin typeface="Avenir Roman" charset="0"/>
              <a:ea typeface="Avenir Roman" charset="0"/>
              <a:cs typeface="Avenir Roman" charset="0"/>
            </a:rPr>
            <a:t>Safe Work Stations</a:t>
          </a:r>
          <a:endParaRPr lang="en-US" sz="1800" b="0" i="0" dirty="0">
            <a:solidFill>
              <a:srgbClr val="1C2B58"/>
            </a:solidFill>
            <a:latin typeface="Avenir Roman" charset="0"/>
            <a:ea typeface="Avenir Roman" charset="0"/>
            <a:cs typeface="Avenir Roman" charset="0"/>
          </a:endParaRPr>
        </a:p>
      </dgm:t>
    </dgm:pt>
    <dgm:pt modelId="{A90A736C-8CC0-244C-9783-41218692CC57}" type="parTrans" cxnId="{9FB277D9-A415-5344-B82F-511E0F954F53}">
      <dgm:prSet/>
      <dgm:spPr/>
      <dgm:t>
        <a:bodyPr/>
        <a:lstStyle/>
        <a:p>
          <a:endParaRPr lang="en-US"/>
        </a:p>
      </dgm:t>
    </dgm:pt>
    <dgm:pt modelId="{2893B747-9D22-A64E-911C-2AAFAF0DC1E0}" type="sibTrans" cxnId="{9FB277D9-A415-5344-B82F-511E0F954F53}">
      <dgm:prSet/>
      <dgm:spPr>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dgm:spPr>
      <dgm:t>
        <a:bodyPr/>
        <a:lstStyle/>
        <a:p>
          <a:endParaRPr lang="en-US"/>
        </a:p>
      </dgm:t>
    </dgm:pt>
    <dgm:pt modelId="{A121D083-4D0D-744C-9EA4-EEECC4F88F0F}">
      <dgm:prSet phldrT="[Text]" custT="1"/>
      <dgm:spPr>
        <a:gradFill flip="none" rotWithShape="1">
          <a:gsLst>
            <a:gs pos="55000">
              <a:srgbClr val="87D6F4"/>
            </a:gs>
            <a:gs pos="100000">
              <a:srgbClr val="6CB6D7"/>
            </a:gs>
          </a:gsLst>
          <a:path path="circle">
            <a:fillToRect l="50000" t="50000" r="50000" b="50000"/>
          </a:path>
          <a:tileRect/>
        </a:gradFill>
      </dgm:spPr>
      <dgm:t>
        <a:bodyPr/>
        <a:lstStyle/>
        <a:p>
          <a:r>
            <a:rPr lang="en-US" sz="1800" b="0" i="0" dirty="0" smtClean="0">
              <a:solidFill>
                <a:srgbClr val="1C2B58"/>
              </a:solidFill>
              <a:latin typeface="Avenir Roman" charset="0"/>
              <a:ea typeface="Avenir Roman" charset="0"/>
              <a:cs typeface="Avenir Roman" charset="0"/>
            </a:rPr>
            <a:t>Potential Shock Hazards</a:t>
          </a:r>
          <a:endParaRPr lang="en-US" sz="1800" b="0" i="0" dirty="0">
            <a:solidFill>
              <a:srgbClr val="1C2B58"/>
            </a:solidFill>
            <a:latin typeface="Avenir Roman" charset="0"/>
            <a:ea typeface="Avenir Roman" charset="0"/>
            <a:cs typeface="Avenir Roman" charset="0"/>
          </a:endParaRPr>
        </a:p>
      </dgm:t>
    </dgm:pt>
    <dgm:pt modelId="{E75188EB-3D50-134C-BD71-3BEF7DA9FC2F}" type="parTrans" cxnId="{0364EE60-79B5-B84A-81C5-B68C4D78B1A5}">
      <dgm:prSet/>
      <dgm:spPr/>
      <dgm:t>
        <a:bodyPr/>
        <a:lstStyle/>
        <a:p>
          <a:endParaRPr lang="en-US"/>
        </a:p>
      </dgm:t>
    </dgm:pt>
    <dgm:pt modelId="{21BAB116-8EA1-C44B-A4F9-756532C350D7}" type="sibTrans" cxnId="{0364EE60-79B5-B84A-81C5-B68C4D78B1A5}">
      <dgm:prSet/>
      <dgm:spPr/>
      <dgm:t>
        <a:bodyPr/>
        <a:lstStyle/>
        <a:p>
          <a:endParaRPr lang="en-US"/>
        </a:p>
      </dgm:t>
    </dgm:pt>
    <dgm:pt modelId="{3A969A34-33B3-3D4E-9CC4-B68C35112D6F}" type="pres">
      <dgm:prSet presAssocID="{1F7FDF51-C304-7046-8769-37A5C4D813A8}" presName="linearFlow" presStyleCnt="0">
        <dgm:presLayoutVars>
          <dgm:resizeHandles val="exact"/>
        </dgm:presLayoutVars>
      </dgm:prSet>
      <dgm:spPr/>
    </dgm:pt>
    <dgm:pt modelId="{DE6B2198-8FE9-7E46-A422-3EEFE876BA18}" type="pres">
      <dgm:prSet presAssocID="{E3241037-916F-E945-83AB-BF01BE8A713E}" presName="node" presStyleLbl="node1" presStyleIdx="0" presStyleCnt="3">
        <dgm:presLayoutVars>
          <dgm:bulletEnabled val="1"/>
        </dgm:presLayoutVars>
      </dgm:prSet>
      <dgm:spPr/>
      <dgm:t>
        <a:bodyPr/>
        <a:lstStyle/>
        <a:p>
          <a:endParaRPr lang="en-US"/>
        </a:p>
      </dgm:t>
    </dgm:pt>
    <dgm:pt modelId="{90D064B0-10FD-4D44-B46F-6E8D69E9A292}" type="pres">
      <dgm:prSet presAssocID="{2D4B0206-E961-4A45-8618-B94470CB9BAE}" presName="sibTrans" presStyleLbl="sibTrans2D1" presStyleIdx="0" presStyleCnt="2"/>
      <dgm:spPr/>
      <dgm:t>
        <a:bodyPr/>
        <a:lstStyle/>
        <a:p>
          <a:endParaRPr lang="en-US"/>
        </a:p>
      </dgm:t>
    </dgm:pt>
    <dgm:pt modelId="{D8A888AA-6F4A-0E4A-9E36-F9BC16729189}" type="pres">
      <dgm:prSet presAssocID="{2D4B0206-E961-4A45-8618-B94470CB9BAE}" presName="connectorText" presStyleLbl="sibTrans2D1" presStyleIdx="0" presStyleCnt="2"/>
      <dgm:spPr/>
      <dgm:t>
        <a:bodyPr/>
        <a:lstStyle/>
        <a:p>
          <a:endParaRPr lang="en-US"/>
        </a:p>
      </dgm:t>
    </dgm:pt>
    <dgm:pt modelId="{A92AD9B7-688E-424B-98CA-B4864772B6D0}" type="pres">
      <dgm:prSet presAssocID="{34556EA3-1763-C249-B01F-638F01207885}" presName="node" presStyleLbl="node1" presStyleIdx="1" presStyleCnt="3">
        <dgm:presLayoutVars>
          <dgm:bulletEnabled val="1"/>
        </dgm:presLayoutVars>
      </dgm:prSet>
      <dgm:spPr/>
      <dgm:t>
        <a:bodyPr/>
        <a:lstStyle/>
        <a:p>
          <a:endParaRPr lang="en-US"/>
        </a:p>
      </dgm:t>
    </dgm:pt>
    <dgm:pt modelId="{6E98E1CE-BCE1-B149-A724-83CD4D7B6B78}" type="pres">
      <dgm:prSet presAssocID="{2893B747-9D22-A64E-911C-2AAFAF0DC1E0}" presName="sibTrans" presStyleLbl="sibTrans2D1" presStyleIdx="1" presStyleCnt="2"/>
      <dgm:spPr/>
      <dgm:t>
        <a:bodyPr/>
        <a:lstStyle/>
        <a:p>
          <a:endParaRPr lang="en-US"/>
        </a:p>
      </dgm:t>
    </dgm:pt>
    <dgm:pt modelId="{95B9EC8C-E96B-F24C-A14F-A33B8A37888F}" type="pres">
      <dgm:prSet presAssocID="{2893B747-9D22-A64E-911C-2AAFAF0DC1E0}" presName="connectorText" presStyleLbl="sibTrans2D1" presStyleIdx="1" presStyleCnt="2"/>
      <dgm:spPr/>
      <dgm:t>
        <a:bodyPr/>
        <a:lstStyle/>
        <a:p>
          <a:endParaRPr lang="en-US"/>
        </a:p>
      </dgm:t>
    </dgm:pt>
    <dgm:pt modelId="{A09FA7BB-EE8D-8046-9D03-4ACA5480D579}" type="pres">
      <dgm:prSet presAssocID="{A121D083-4D0D-744C-9EA4-EEECC4F88F0F}" presName="node" presStyleLbl="node1" presStyleIdx="2" presStyleCnt="3">
        <dgm:presLayoutVars>
          <dgm:bulletEnabled val="1"/>
        </dgm:presLayoutVars>
      </dgm:prSet>
      <dgm:spPr/>
      <dgm:t>
        <a:bodyPr/>
        <a:lstStyle/>
        <a:p>
          <a:endParaRPr lang="en-US"/>
        </a:p>
      </dgm:t>
    </dgm:pt>
  </dgm:ptLst>
  <dgm:cxnLst>
    <dgm:cxn modelId="{D28FD0C3-AF42-CE4B-977F-E26A2326B6CF}" type="presOf" srcId="{2D4B0206-E961-4A45-8618-B94470CB9BAE}" destId="{D8A888AA-6F4A-0E4A-9E36-F9BC16729189}" srcOrd="1" destOrd="0" presId="urn:microsoft.com/office/officeart/2005/8/layout/process2"/>
    <dgm:cxn modelId="{87737E14-D8B0-AF45-91A1-48553A242EDF}" type="presOf" srcId="{E3241037-916F-E945-83AB-BF01BE8A713E}" destId="{DE6B2198-8FE9-7E46-A422-3EEFE876BA18}" srcOrd="0" destOrd="0" presId="urn:microsoft.com/office/officeart/2005/8/layout/process2"/>
    <dgm:cxn modelId="{3303874E-0DC8-A74B-9BA3-3CCEC0D85ED4}" type="presOf" srcId="{2893B747-9D22-A64E-911C-2AAFAF0DC1E0}" destId="{95B9EC8C-E96B-F24C-A14F-A33B8A37888F}" srcOrd="1" destOrd="0" presId="urn:microsoft.com/office/officeart/2005/8/layout/process2"/>
    <dgm:cxn modelId="{AAC062C9-5CC3-CD46-A07A-08820407AB5C}" type="presOf" srcId="{2893B747-9D22-A64E-911C-2AAFAF0DC1E0}" destId="{6E98E1CE-BCE1-B149-A724-83CD4D7B6B78}" srcOrd="0" destOrd="0" presId="urn:microsoft.com/office/officeart/2005/8/layout/process2"/>
    <dgm:cxn modelId="{6ED01D25-3AD5-4449-869D-C8B663920163}" type="presOf" srcId="{1F7FDF51-C304-7046-8769-37A5C4D813A8}" destId="{3A969A34-33B3-3D4E-9CC4-B68C35112D6F}" srcOrd="0" destOrd="0" presId="urn:microsoft.com/office/officeart/2005/8/layout/process2"/>
    <dgm:cxn modelId="{9FB277D9-A415-5344-B82F-511E0F954F53}" srcId="{1F7FDF51-C304-7046-8769-37A5C4D813A8}" destId="{34556EA3-1763-C249-B01F-638F01207885}" srcOrd="1" destOrd="0" parTransId="{A90A736C-8CC0-244C-9783-41218692CC57}" sibTransId="{2893B747-9D22-A64E-911C-2AAFAF0DC1E0}"/>
    <dgm:cxn modelId="{B3838CB5-4B6B-C647-A4DA-2D542026FA6C}" type="presOf" srcId="{2D4B0206-E961-4A45-8618-B94470CB9BAE}" destId="{90D064B0-10FD-4D44-B46F-6E8D69E9A292}" srcOrd="0" destOrd="0" presId="urn:microsoft.com/office/officeart/2005/8/layout/process2"/>
    <dgm:cxn modelId="{69FC45A9-0E79-BC4A-9370-C54B962A3732}" type="presOf" srcId="{A121D083-4D0D-744C-9EA4-EEECC4F88F0F}" destId="{A09FA7BB-EE8D-8046-9D03-4ACA5480D579}" srcOrd="0" destOrd="0" presId="urn:microsoft.com/office/officeart/2005/8/layout/process2"/>
    <dgm:cxn modelId="{0364EE60-79B5-B84A-81C5-B68C4D78B1A5}" srcId="{1F7FDF51-C304-7046-8769-37A5C4D813A8}" destId="{A121D083-4D0D-744C-9EA4-EEECC4F88F0F}" srcOrd="2" destOrd="0" parTransId="{E75188EB-3D50-134C-BD71-3BEF7DA9FC2F}" sibTransId="{21BAB116-8EA1-C44B-A4F9-756532C350D7}"/>
    <dgm:cxn modelId="{EBB49A86-F9D1-034E-A062-CF5C0883B99C}" srcId="{1F7FDF51-C304-7046-8769-37A5C4D813A8}" destId="{E3241037-916F-E945-83AB-BF01BE8A713E}" srcOrd="0" destOrd="0" parTransId="{9D371A1E-F736-0B4B-8E3B-F8C1247A2405}" sibTransId="{2D4B0206-E961-4A45-8618-B94470CB9BAE}"/>
    <dgm:cxn modelId="{8DB82854-DD1A-134E-9D95-84959E9962F0}" type="presOf" srcId="{34556EA3-1763-C249-B01F-638F01207885}" destId="{A92AD9B7-688E-424B-98CA-B4864772B6D0}" srcOrd="0" destOrd="0" presId="urn:microsoft.com/office/officeart/2005/8/layout/process2"/>
    <dgm:cxn modelId="{2817C2D2-C878-7841-A990-8C385A352ECA}" type="presParOf" srcId="{3A969A34-33B3-3D4E-9CC4-B68C35112D6F}" destId="{DE6B2198-8FE9-7E46-A422-3EEFE876BA18}" srcOrd="0" destOrd="0" presId="urn:microsoft.com/office/officeart/2005/8/layout/process2"/>
    <dgm:cxn modelId="{53957CF0-0E6D-0947-A1A2-C1C17CB55DE9}" type="presParOf" srcId="{3A969A34-33B3-3D4E-9CC4-B68C35112D6F}" destId="{90D064B0-10FD-4D44-B46F-6E8D69E9A292}" srcOrd="1" destOrd="0" presId="urn:microsoft.com/office/officeart/2005/8/layout/process2"/>
    <dgm:cxn modelId="{DB8CBEC7-4BD8-9C44-8DFC-50BA780C77A8}" type="presParOf" srcId="{90D064B0-10FD-4D44-B46F-6E8D69E9A292}" destId="{D8A888AA-6F4A-0E4A-9E36-F9BC16729189}" srcOrd="0" destOrd="0" presId="urn:microsoft.com/office/officeart/2005/8/layout/process2"/>
    <dgm:cxn modelId="{90F9FBF7-2867-D04C-B590-DA637498C4E8}" type="presParOf" srcId="{3A969A34-33B3-3D4E-9CC4-B68C35112D6F}" destId="{A92AD9B7-688E-424B-98CA-B4864772B6D0}" srcOrd="2" destOrd="0" presId="urn:microsoft.com/office/officeart/2005/8/layout/process2"/>
    <dgm:cxn modelId="{70DA552D-3966-D541-9113-B51DEB920AD0}" type="presParOf" srcId="{3A969A34-33B3-3D4E-9CC4-B68C35112D6F}" destId="{6E98E1CE-BCE1-B149-A724-83CD4D7B6B78}" srcOrd="3" destOrd="0" presId="urn:microsoft.com/office/officeart/2005/8/layout/process2"/>
    <dgm:cxn modelId="{A841B48B-7EA9-C346-BD19-33430F21439B}" type="presParOf" srcId="{6E98E1CE-BCE1-B149-A724-83CD4D7B6B78}" destId="{95B9EC8C-E96B-F24C-A14F-A33B8A37888F}" srcOrd="0" destOrd="0" presId="urn:microsoft.com/office/officeart/2005/8/layout/process2"/>
    <dgm:cxn modelId="{EDFCA528-18F4-9D40-99C7-B34A70D4A99E}" type="presParOf" srcId="{3A969A34-33B3-3D4E-9CC4-B68C35112D6F}" destId="{A09FA7BB-EE8D-8046-9D03-4ACA5480D57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FDF51-C304-7046-8769-37A5C4D813A8}" type="doc">
      <dgm:prSet loTypeId="urn:microsoft.com/office/officeart/2005/8/layout/process2" loCatId="" qsTypeId="urn:microsoft.com/office/officeart/2005/8/quickstyle/simple4" qsCatId="simple" csTypeId="urn:microsoft.com/office/officeart/2005/8/colors/accent1_2" csCatId="accent1" phldr="1"/>
      <dgm:spPr/>
    </dgm:pt>
    <dgm:pt modelId="{E3241037-916F-E945-83AB-BF01BE8A713E}">
      <dgm:prSet phldrT="[Text]" custT="1"/>
      <dgm:spPr>
        <a:gradFill rotWithShape="0">
          <a:gsLst>
            <a:gs pos="40000">
              <a:srgbClr val="1C2B58"/>
            </a:gs>
            <a:gs pos="99000">
              <a:schemeClr val="accent1">
                <a:lumMod val="75000"/>
              </a:schemeClr>
            </a:gs>
          </a:gsLst>
        </a:gradFill>
      </dgm:spPr>
      <dgm:t>
        <a:bodyPr/>
        <a:lstStyle/>
        <a:p>
          <a:r>
            <a:rPr lang="en-US" sz="2400" b="1" i="0" dirty="0" smtClean="0">
              <a:latin typeface="Avenir Heavy" charset="0"/>
              <a:ea typeface="Avenir Heavy" charset="0"/>
              <a:cs typeface="Avenir Heavy" charset="0"/>
            </a:rPr>
            <a:t>TESTING</a:t>
          </a:r>
          <a:endParaRPr lang="en-US" sz="2400" b="1" i="0" dirty="0">
            <a:latin typeface="Avenir Heavy" charset="0"/>
            <a:ea typeface="Avenir Heavy" charset="0"/>
            <a:cs typeface="Avenir Heavy" charset="0"/>
          </a:endParaRPr>
        </a:p>
      </dgm:t>
    </dgm:pt>
    <dgm:pt modelId="{9D371A1E-F736-0B4B-8E3B-F8C1247A2405}" type="parTrans" cxnId="{EBB49A86-F9D1-034E-A062-CF5C0883B99C}">
      <dgm:prSet/>
      <dgm:spPr/>
      <dgm:t>
        <a:bodyPr/>
        <a:lstStyle/>
        <a:p>
          <a:endParaRPr lang="en-US"/>
        </a:p>
      </dgm:t>
    </dgm:pt>
    <dgm:pt modelId="{2D4B0206-E961-4A45-8618-B94470CB9BAE}" type="sibTrans" cxnId="{EBB49A86-F9D1-034E-A062-CF5C0883B99C}">
      <dgm:prSet/>
      <dgm:spPr>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dgm:spPr>
      <dgm:t>
        <a:bodyPr/>
        <a:lstStyle/>
        <a:p>
          <a:endParaRPr lang="en-US"/>
        </a:p>
      </dgm:t>
    </dgm:pt>
    <dgm:pt modelId="{34556EA3-1763-C249-B01F-638F01207885}">
      <dgm:prSet phldrT="[Text]" custT="1"/>
      <dgm:spPr>
        <a:gradFill flip="none" rotWithShape="1">
          <a:gsLst>
            <a:gs pos="55000">
              <a:srgbClr val="87D6F4"/>
            </a:gs>
            <a:gs pos="100000">
              <a:srgbClr val="6CB6D7"/>
            </a:gs>
          </a:gsLst>
          <a:path path="circle">
            <a:fillToRect l="50000" t="50000" r="50000" b="50000"/>
          </a:path>
          <a:tileRect/>
        </a:gradFill>
      </dgm:spPr>
      <dgm:t>
        <a:bodyPr/>
        <a:lstStyle/>
        <a:p>
          <a:r>
            <a:rPr lang="en-US" sz="1800" b="0" i="0" dirty="0" smtClean="0">
              <a:solidFill>
                <a:srgbClr val="1C2B58"/>
              </a:solidFill>
              <a:latin typeface="Avenir Roman" charset="0"/>
              <a:ea typeface="Avenir Roman" charset="0"/>
              <a:cs typeface="Avenir Roman" charset="0"/>
            </a:rPr>
            <a:t>Why Test?</a:t>
          </a:r>
          <a:endParaRPr lang="en-US" sz="1800" b="0" i="0" dirty="0">
            <a:solidFill>
              <a:srgbClr val="1C2B58"/>
            </a:solidFill>
            <a:latin typeface="Avenir Roman" charset="0"/>
            <a:ea typeface="Avenir Roman" charset="0"/>
            <a:cs typeface="Avenir Roman" charset="0"/>
          </a:endParaRPr>
        </a:p>
      </dgm:t>
    </dgm:pt>
    <dgm:pt modelId="{A90A736C-8CC0-244C-9783-41218692CC57}" type="parTrans" cxnId="{9FB277D9-A415-5344-B82F-511E0F954F53}">
      <dgm:prSet/>
      <dgm:spPr/>
      <dgm:t>
        <a:bodyPr/>
        <a:lstStyle/>
        <a:p>
          <a:endParaRPr lang="en-US"/>
        </a:p>
      </dgm:t>
    </dgm:pt>
    <dgm:pt modelId="{2893B747-9D22-A64E-911C-2AAFAF0DC1E0}" type="sibTrans" cxnId="{9FB277D9-A415-5344-B82F-511E0F954F53}">
      <dgm:prSet/>
      <dgm:spPr>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dgm:spPr>
      <dgm:t>
        <a:bodyPr/>
        <a:lstStyle/>
        <a:p>
          <a:endParaRPr lang="en-US"/>
        </a:p>
      </dgm:t>
    </dgm:pt>
    <dgm:pt modelId="{A121D083-4D0D-744C-9EA4-EEECC4F88F0F}">
      <dgm:prSet phldrT="[Text]"/>
      <dgm:spPr>
        <a:gradFill flip="none" rotWithShape="1">
          <a:gsLst>
            <a:gs pos="55000">
              <a:srgbClr val="87D6F4"/>
            </a:gs>
            <a:gs pos="100000">
              <a:srgbClr val="6CB6D7"/>
            </a:gs>
          </a:gsLst>
          <a:path path="circle">
            <a:fillToRect l="50000" t="50000" r="50000" b="50000"/>
          </a:path>
          <a:tileRect/>
        </a:gradFill>
      </dgm:spPr>
      <dgm:t>
        <a:bodyPr/>
        <a:lstStyle/>
        <a:p>
          <a:r>
            <a:rPr lang="en-US" b="0" i="0" dirty="0" smtClean="0">
              <a:solidFill>
                <a:srgbClr val="1C2B58"/>
              </a:solidFill>
              <a:latin typeface="Avenir Roman" charset="0"/>
              <a:ea typeface="Avenir Roman" charset="0"/>
              <a:cs typeface="Avenir Roman" charset="0"/>
            </a:rPr>
            <a:t>Insulation Types:</a:t>
          </a:r>
          <a:br>
            <a:rPr lang="en-US" b="0" i="0" dirty="0" smtClean="0">
              <a:solidFill>
                <a:srgbClr val="1C2B58"/>
              </a:solidFill>
              <a:latin typeface="Avenir Roman" charset="0"/>
              <a:ea typeface="Avenir Roman" charset="0"/>
              <a:cs typeface="Avenir Roman" charset="0"/>
            </a:rPr>
          </a:br>
          <a:r>
            <a:rPr lang="en-US" b="0" i="0" dirty="0" smtClean="0">
              <a:solidFill>
                <a:srgbClr val="1C2B58"/>
              </a:solidFill>
              <a:latin typeface="Avenir Roman" charset="0"/>
              <a:ea typeface="Avenir Roman" charset="0"/>
              <a:cs typeface="Avenir Roman" charset="0"/>
            </a:rPr>
            <a:t>Class I Vs. Class II</a:t>
          </a:r>
          <a:endParaRPr lang="en-US" b="0" i="0" dirty="0">
            <a:solidFill>
              <a:srgbClr val="1C2B58"/>
            </a:solidFill>
            <a:latin typeface="Avenir Roman" charset="0"/>
            <a:ea typeface="Avenir Roman" charset="0"/>
            <a:cs typeface="Avenir Roman" charset="0"/>
          </a:endParaRPr>
        </a:p>
      </dgm:t>
    </dgm:pt>
    <dgm:pt modelId="{E75188EB-3D50-134C-BD71-3BEF7DA9FC2F}" type="parTrans" cxnId="{0364EE60-79B5-B84A-81C5-B68C4D78B1A5}">
      <dgm:prSet/>
      <dgm:spPr/>
      <dgm:t>
        <a:bodyPr/>
        <a:lstStyle/>
        <a:p>
          <a:endParaRPr lang="en-US"/>
        </a:p>
      </dgm:t>
    </dgm:pt>
    <dgm:pt modelId="{21BAB116-8EA1-C44B-A4F9-756532C350D7}" type="sibTrans" cxnId="{0364EE60-79B5-B84A-81C5-B68C4D78B1A5}">
      <dgm:prSet/>
      <dgm:spPr/>
      <dgm:t>
        <a:bodyPr/>
        <a:lstStyle/>
        <a:p>
          <a:endParaRPr lang="en-US"/>
        </a:p>
      </dgm:t>
    </dgm:pt>
    <dgm:pt modelId="{3A969A34-33B3-3D4E-9CC4-B68C35112D6F}" type="pres">
      <dgm:prSet presAssocID="{1F7FDF51-C304-7046-8769-37A5C4D813A8}" presName="linearFlow" presStyleCnt="0">
        <dgm:presLayoutVars>
          <dgm:resizeHandles val="exact"/>
        </dgm:presLayoutVars>
      </dgm:prSet>
      <dgm:spPr/>
    </dgm:pt>
    <dgm:pt modelId="{DE6B2198-8FE9-7E46-A422-3EEFE876BA18}" type="pres">
      <dgm:prSet presAssocID="{E3241037-916F-E945-83AB-BF01BE8A713E}" presName="node" presStyleLbl="node1" presStyleIdx="0" presStyleCnt="3">
        <dgm:presLayoutVars>
          <dgm:bulletEnabled val="1"/>
        </dgm:presLayoutVars>
      </dgm:prSet>
      <dgm:spPr/>
      <dgm:t>
        <a:bodyPr/>
        <a:lstStyle/>
        <a:p>
          <a:endParaRPr lang="en-US"/>
        </a:p>
      </dgm:t>
    </dgm:pt>
    <dgm:pt modelId="{90D064B0-10FD-4D44-B46F-6E8D69E9A292}" type="pres">
      <dgm:prSet presAssocID="{2D4B0206-E961-4A45-8618-B94470CB9BAE}" presName="sibTrans" presStyleLbl="sibTrans2D1" presStyleIdx="0" presStyleCnt="2"/>
      <dgm:spPr/>
      <dgm:t>
        <a:bodyPr/>
        <a:lstStyle/>
        <a:p>
          <a:endParaRPr lang="en-US"/>
        </a:p>
      </dgm:t>
    </dgm:pt>
    <dgm:pt modelId="{D8A888AA-6F4A-0E4A-9E36-F9BC16729189}" type="pres">
      <dgm:prSet presAssocID="{2D4B0206-E961-4A45-8618-B94470CB9BAE}" presName="connectorText" presStyleLbl="sibTrans2D1" presStyleIdx="0" presStyleCnt="2"/>
      <dgm:spPr/>
      <dgm:t>
        <a:bodyPr/>
        <a:lstStyle/>
        <a:p>
          <a:endParaRPr lang="en-US"/>
        </a:p>
      </dgm:t>
    </dgm:pt>
    <dgm:pt modelId="{A92AD9B7-688E-424B-98CA-B4864772B6D0}" type="pres">
      <dgm:prSet presAssocID="{34556EA3-1763-C249-B01F-638F01207885}" presName="node" presStyleLbl="node1" presStyleIdx="1" presStyleCnt="3">
        <dgm:presLayoutVars>
          <dgm:bulletEnabled val="1"/>
        </dgm:presLayoutVars>
      </dgm:prSet>
      <dgm:spPr/>
      <dgm:t>
        <a:bodyPr/>
        <a:lstStyle/>
        <a:p>
          <a:endParaRPr lang="en-US"/>
        </a:p>
      </dgm:t>
    </dgm:pt>
    <dgm:pt modelId="{6E98E1CE-BCE1-B149-A724-83CD4D7B6B78}" type="pres">
      <dgm:prSet presAssocID="{2893B747-9D22-A64E-911C-2AAFAF0DC1E0}" presName="sibTrans" presStyleLbl="sibTrans2D1" presStyleIdx="1" presStyleCnt="2"/>
      <dgm:spPr/>
      <dgm:t>
        <a:bodyPr/>
        <a:lstStyle/>
        <a:p>
          <a:endParaRPr lang="en-US"/>
        </a:p>
      </dgm:t>
    </dgm:pt>
    <dgm:pt modelId="{95B9EC8C-E96B-F24C-A14F-A33B8A37888F}" type="pres">
      <dgm:prSet presAssocID="{2893B747-9D22-A64E-911C-2AAFAF0DC1E0}" presName="connectorText" presStyleLbl="sibTrans2D1" presStyleIdx="1" presStyleCnt="2"/>
      <dgm:spPr/>
      <dgm:t>
        <a:bodyPr/>
        <a:lstStyle/>
        <a:p>
          <a:endParaRPr lang="en-US"/>
        </a:p>
      </dgm:t>
    </dgm:pt>
    <dgm:pt modelId="{A09FA7BB-EE8D-8046-9D03-4ACA5480D579}" type="pres">
      <dgm:prSet presAssocID="{A121D083-4D0D-744C-9EA4-EEECC4F88F0F}" presName="node" presStyleLbl="node1" presStyleIdx="2" presStyleCnt="3">
        <dgm:presLayoutVars>
          <dgm:bulletEnabled val="1"/>
        </dgm:presLayoutVars>
      </dgm:prSet>
      <dgm:spPr/>
      <dgm:t>
        <a:bodyPr/>
        <a:lstStyle/>
        <a:p>
          <a:endParaRPr lang="en-US"/>
        </a:p>
      </dgm:t>
    </dgm:pt>
  </dgm:ptLst>
  <dgm:cxnLst>
    <dgm:cxn modelId="{C25A05D7-0008-AB45-974E-47F0E4362DED}" type="presOf" srcId="{34556EA3-1763-C249-B01F-638F01207885}" destId="{A92AD9B7-688E-424B-98CA-B4864772B6D0}" srcOrd="0" destOrd="0" presId="urn:microsoft.com/office/officeart/2005/8/layout/process2"/>
    <dgm:cxn modelId="{22D36D25-A9C6-0646-8406-EA90C8874B59}" type="presOf" srcId="{2D4B0206-E961-4A45-8618-B94470CB9BAE}" destId="{D8A888AA-6F4A-0E4A-9E36-F9BC16729189}" srcOrd="1" destOrd="0" presId="urn:microsoft.com/office/officeart/2005/8/layout/process2"/>
    <dgm:cxn modelId="{5E0C5D83-6DA8-F546-9663-05DCDEA3AA15}" type="presOf" srcId="{2893B747-9D22-A64E-911C-2AAFAF0DC1E0}" destId="{95B9EC8C-E96B-F24C-A14F-A33B8A37888F}" srcOrd="1" destOrd="0" presId="urn:microsoft.com/office/officeart/2005/8/layout/process2"/>
    <dgm:cxn modelId="{70C38A6E-2AC3-2849-8AE0-019D345C2BCA}" type="presOf" srcId="{A121D083-4D0D-744C-9EA4-EEECC4F88F0F}" destId="{A09FA7BB-EE8D-8046-9D03-4ACA5480D579}" srcOrd="0" destOrd="0" presId="urn:microsoft.com/office/officeart/2005/8/layout/process2"/>
    <dgm:cxn modelId="{9FB277D9-A415-5344-B82F-511E0F954F53}" srcId="{1F7FDF51-C304-7046-8769-37A5C4D813A8}" destId="{34556EA3-1763-C249-B01F-638F01207885}" srcOrd="1" destOrd="0" parTransId="{A90A736C-8CC0-244C-9783-41218692CC57}" sibTransId="{2893B747-9D22-A64E-911C-2AAFAF0DC1E0}"/>
    <dgm:cxn modelId="{808A6FD0-37CE-CC4A-8AB0-80C996AF1869}" type="presOf" srcId="{1F7FDF51-C304-7046-8769-37A5C4D813A8}" destId="{3A969A34-33B3-3D4E-9CC4-B68C35112D6F}" srcOrd="0" destOrd="0" presId="urn:microsoft.com/office/officeart/2005/8/layout/process2"/>
    <dgm:cxn modelId="{14F9C4BE-FC20-284D-BE9C-FB9AE6B5A218}" type="presOf" srcId="{2D4B0206-E961-4A45-8618-B94470CB9BAE}" destId="{90D064B0-10FD-4D44-B46F-6E8D69E9A292}" srcOrd="0" destOrd="0" presId="urn:microsoft.com/office/officeart/2005/8/layout/process2"/>
    <dgm:cxn modelId="{25D35355-EE95-CF47-9756-28890C9AFB29}" type="presOf" srcId="{E3241037-916F-E945-83AB-BF01BE8A713E}" destId="{DE6B2198-8FE9-7E46-A422-3EEFE876BA18}" srcOrd="0" destOrd="0" presId="urn:microsoft.com/office/officeart/2005/8/layout/process2"/>
    <dgm:cxn modelId="{0364EE60-79B5-B84A-81C5-B68C4D78B1A5}" srcId="{1F7FDF51-C304-7046-8769-37A5C4D813A8}" destId="{A121D083-4D0D-744C-9EA4-EEECC4F88F0F}" srcOrd="2" destOrd="0" parTransId="{E75188EB-3D50-134C-BD71-3BEF7DA9FC2F}" sibTransId="{21BAB116-8EA1-C44B-A4F9-756532C350D7}"/>
    <dgm:cxn modelId="{7071FD57-DEA8-C34A-93F0-CAAD52186FBD}" type="presOf" srcId="{2893B747-9D22-A64E-911C-2AAFAF0DC1E0}" destId="{6E98E1CE-BCE1-B149-A724-83CD4D7B6B78}" srcOrd="0" destOrd="0" presId="urn:microsoft.com/office/officeart/2005/8/layout/process2"/>
    <dgm:cxn modelId="{EBB49A86-F9D1-034E-A062-CF5C0883B99C}" srcId="{1F7FDF51-C304-7046-8769-37A5C4D813A8}" destId="{E3241037-916F-E945-83AB-BF01BE8A713E}" srcOrd="0" destOrd="0" parTransId="{9D371A1E-F736-0B4B-8E3B-F8C1247A2405}" sibTransId="{2D4B0206-E961-4A45-8618-B94470CB9BAE}"/>
    <dgm:cxn modelId="{F91AD3B7-759C-2E47-9BFC-DE1BF7C7D7E1}" type="presParOf" srcId="{3A969A34-33B3-3D4E-9CC4-B68C35112D6F}" destId="{DE6B2198-8FE9-7E46-A422-3EEFE876BA18}" srcOrd="0" destOrd="0" presId="urn:microsoft.com/office/officeart/2005/8/layout/process2"/>
    <dgm:cxn modelId="{3CE68918-28EF-DC46-BDD1-6724B03564B4}" type="presParOf" srcId="{3A969A34-33B3-3D4E-9CC4-B68C35112D6F}" destId="{90D064B0-10FD-4D44-B46F-6E8D69E9A292}" srcOrd="1" destOrd="0" presId="urn:microsoft.com/office/officeart/2005/8/layout/process2"/>
    <dgm:cxn modelId="{B346B526-C553-AA40-98B2-92CC5E17DC03}" type="presParOf" srcId="{90D064B0-10FD-4D44-B46F-6E8D69E9A292}" destId="{D8A888AA-6F4A-0E4A-9E36-F9BC16729189}" srcOrd="0" destOrd="0" presId="urn:microsoft.com/office/officeart/2005/8/layout/process2"/>
    <dgm:cxn modelId="{DD8350F3-207B-DC4D-B3D5-2F532DE8BA05}" type="presParOf" srcId="{3A969A34-33B3-3D4E-9CC4-B68C35112D6F}" destId="{A92AD9B7-688E-424B-98CA-B4864772B6D0}" srcOrd="2" destOrd="0" presId="urn:microsoft.com/office/officeart/2005/8/layout/process2"/>
    <dgm:cxn modelId="{CE23C738-2F3D-C44E-88FF-47C0FDBAA375}" type="presParOf" srcId="{3A969A34-33B3-3D4E-9CC4-B68C35112D6F}" destId="{6E98E1CE-BCE1-B149-A724-83CD4D7B6B78}" srcOrd="3" destOrd="0" presId="urn:microsoft.com/office/officeart/2005/8/layout/process2"/>
    <dgm:cxn modelId="{D63906F9-7653-F14B-8281-0BFF6AECD5F5}" type="presParOf" srcId="{6E98E1CE-BCE1-B149-A724-83CD4D7B6B78}" destId="{95B9EC8C-E96B-F24C-A14F-A33B8A37888F}" srcOrd="0" destOrd="0" presId="urn:microsoft.com/office/officeart/2005/8/layout/process2"/>
    <dgm:cxn modelId="{6F56294F-E2FB-234D-ADEA-38680DB40EFB}" type="presParOf" srcId="{3A969A34-33B3-3D4E-9CC4-B68C35112D6F}" destId="{A09FA7BB-EE8D-8046-9D03-4ACA5480D579}"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7FDF51-C304-7046-8769-37A5C4D813A8}" type="doc">
      <dgm:prSet loTypeId="urn:microsoft.com/office/officeart/2005/8/layout/process2" loCatId="" qsTypeId="urn:microsoft.com/office/officeart/2005/8/quickstyle/simple4" qsCatId="simple" csTypeId="urn:microsoft.com/office/officeart/2005/8/colors/accent1_2" csCatId="accent1" phldr="1"/>
      <dgm:spPr/>
    </dgm:pt>
    <dgm:pt modelId="{E3241037-916F-E945-83AB-BF01BE8A713E}">
      <dgm:prSet phldrT="[Text]" custT="1"/>
      <dgm:spPr>
        <a:gradFill rotWithShape="0">
          <a:gsLst>
            <a:gs pos="40000">
              <a:srgbClr val="1C2B58"/>
            </a:gs>
            <a:gs pos="99000">
              <a:schemeClr val="accent1">
                <a:lumMod val="75000"/>
              </a:schemeClr>
            </a:gs>
          </a:gsLst>
        </a:gradFill>
      </dgm:spPr>
      <dgm:t>
        <a:bodyPr/>
        <a:lstStyle/>
        <a:p>
          <a:r>
            <a:rPr lang="en-US" sz="2400" b="1" i="0" dirty="0" smtClean="0">
              <a:latin typeface="Avenir Heavy" charset="0"/>
              <a:ea typeface="Avenir Heavy" charset="0"/>
              <a:cs typeface="Avenir Heavy" charset="0"/>
            </a:rPr>
            <a:t>TESTING RESOURCES</a:t>
          </a:r>
          <a:endParaRPr lang="en-US" sz="2400" b="1" i="0" dirty="0">
            <a:latin typeface="Avenir Heavy" charset="0"/>
            <a:ea typeface="Avenir Heavy" charset="0"/>
            <a:cs typeface="Avenir Heavy" charset="0"/>
          </a:endParaRPr>
        </a:p>
      </dgm:t>
    </dgm:pt>
    <dgm:pt modelId="{9D371A1E-F736-0B4B-8E3B-F8C1247A2405}" type="parTrans" cxnId="{EBB49A86-F9D1-034E-A062-CF5C0883B99C}">
      <dgm:prSet/>
      <dgm:spPr/>
      <dgm:t>
        <a:bodyPr/>
        <a:lstStyle/>
        <a:p>
          <a:endParaRPr lang="en-US"/>
        </a:p>
      </dgm:t>
    </dgm:pt>
    <dgm:pt modelId="{2D4B0206-E961-4A45-8618-B94470CB9BAE}" type="sibTrans" cxnId="{EBB49A86-F9D1-034E-A062-CF5C0883B99C}">
      <dgm:prSet/>
      <dgm:spPr>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dgm:spPr>
      <dgm:t>
        <a:bodyPr/>
        <a:lstStyle/>
        <a:p>
          <a:endParaRPr lang="en-US"/>
        </a:p>
      </dgm:t>
    </dgm:pt>
    <dgm:pt modelId="{34556EA3-1763-C249-B01F-638F01207885}">
      <dgm:prSet phldrT="[Text]" custT="1"/>
      <dgm:spPr>
        <a:gradFill flip="none" rotWithShape="1">
          <a:gsLst>
            <a:gs pos="55000">
              <a:srgbClr val="87D6F4"/>
            </a:gs>
            <a:gs pos="100000">
              <a:srgbClr val="6CB6D7"/>
            </a:gs>
          </a:gsLst>
          <a:path path="circle">
            <a:fillToRect l="50000" t="50000" r="50000" b="50000"/>
          </a:path>
          <a:tileRect/>
        </a:gradFill>
      </dgm:spPr>
      <dgm:t>
        <a:bodyPr/>
        <a:lstStyle/>
        <a:p>
          <a:r>
            <a:rPr lang="en-US" sz="1800" b="0" i="0" dirty="0" smtClean="0">
              <a:solidFill>
                <a:srgbClr val="1C2B58"/>
              </a:solidFill>
              <a:latin typeface="Avenir Roman" charset="0"/>
              <a:ea typeface="Avenir Roman" charset="0"/>
              <a:cs typeface="Avenir Roman" charset="0"/>
            </a:rPr>
            <a:t>OSHA,</a:t>
          </a:r>
          <a:r>
            <a:rPr lang="en-US" sz="1800" b="0" i="0" baseline="0" dirty="0" smtClean="0">
              <a:solidFill>
                <a:srgbClr val="1C2B58"/>
              </a:solidFill>
              <a:latin typeface="Avenir Roman" charset="0"/>
              <a:ea typeface="Avenir Roman" charset="0"/>
              <a:cs typeface="Avenir Roman" charset="0"/>
            </a:rPr>
            <a:t> NEC</a:t>
          </a:r>
          <a:endParaRPr lang="en-US" sz="1800" b="0" i="0" dirty="0">
            <a:solidFill>
              <a:srgbClr val="1C2B58"/>
            </a:solidFill>
            <a:latin typeface="Avenir Roman" charset="0"/>
            <a:ea typeface="Avenir Roman" charset="0"/>
            <a:cs typeface="Avenir Roman" charset="0"/>
          </a:endParaRPr>
        </a:p>
      </dgm:t>
    </dgm:pt>
    <dgm:pt modelId="{A90A736C-8CC0-244C-9783-41218692CC57}" type="parTrans" cxnId="{9FB277D9-A415-5344-B82F-511E0F954F53}">
      <dgm:prSet/>
      <dgm:spPr/>
      <dgm:t>
        <a:bodyPr/>
        <a:lstStyle/>
        <a:p>
          <a:endParaRPr lang="en-US"/>
        </a:p>
      </dgm:t>
    </dgm:pt>
    <dgm:pt modelId="{2893B747-9D22-A64E-911C-2AAFAF0DC1E0}" type="sibTrans" cxnId="{9FB277D9-A415-5344-B82F-511E0F954F53}">
      <dgm:prSet/>
      <dgm:spPr>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dgm:spPr>
      <dgm:t>
        <a:bodyPr/>
        <a:lstStyle/>
        <a:p>
          <a:endParaRPr lang="en-US"/>
        </a:p>
      </dgm:t>
    </dgm:pt>
    <dgm:pt modelId="{A121D083-4D0D-744C-9EA4-EEECC4F88F0F}">
      <dgm:prSet phldrT="[Text]" custT="1"/>
      <dgm:spPr>
        <a:gradFill flip="none" rotWithShape="1">
          <a:gsLst>
            <a:gs pos="55000">
              <a:srgbClr val="87D6F4"/>
            </a:gs>
            <a:gs pos="100000">
              <a:srgbClr val="6CB6D7"/>
            </a:gs>
          </a:gsLst>
          <a:path path="circle">
            <a:fillToRect l="50000" t="50000" r="50000" b="50000"/>
          </a:path>
          <a:tileRect/>
        </a:gradFill>
      </dgm:spPr>
      <dgm:t>
        <a:bodyPr/>
        <a:lstStyle/>
        <a:p>
          <a:r>
            <a:rPr lang="en-US" sz="1800" b="0" i="0" dirty="0" smtClean="0">
              <a:solidFill>
                <a:srgbClr val="1C2B58"/>
              </a:solidFill>
              <a:latin typeface="Avenir Roman" charset="0"/>
              <a:ea typeface="Avenir Roman" charset="0"/>
              <a:cs typeface="Avenir Roman" charset="0"/>
            </a:rPr>
            <a:t>EN 50191</a:t>
          </a:r>
          <a:endParaRPr lang="en-US" sz="1800" b="0" i="0" dirty="0">
            <a:solidFill>
              <a:srgbClr val="1C2B58"/>
            </a:solidFill>
            <a:latin typeface="Avenir Roman" charset="0"/>
            <a:ea typeface="Avenir Roman" charset="0"/>
            <a:cs typeface="Avenir Roman" charset="0"/>
          </a:endParaRPr>
        </a:p>
      </dgm:t>
    </dgm:pt>
    <dgm:pt modelId="{E75188EB-3D50-134C-BD71-3BEF7DA9FC2F}" type="parTrans" cxnId="{0364EE60-79B5-B84A-81C5-B68C4D78B1A5}">
      <dgm:prSet/>
      <dgm:spPr/>
      <dgm:t>
        <a:bodyPr/>
        <a:lstStyle/>
        <a:p>
          <a:endParaRPr lang="en-US"/>
        </a:p>
      </dgm:t>
    </dgm:pt>
    <dgm:pt modelId="{21BAB116-8EA1-C44B-A4F9-756532C350D7}" type="sibTrans" cxnId="{0364EE60-79B5-B84A-81C5-B68C4D78B1A5}">
      <dgm:prSet/>
      <dgm:spPr/>
      <dgm:t>
        <a:bodyPr/>
        <a:lstStyle/>
        <a:p>
          <a:endParaRPr lang="en-US"/>
        </a:p>
      </dgm:t>
    </dgm:pt>
    <dgm:pt modelId="{3A969A34-33B3-3D4E-9CC4-B68C35112D6F}" type="pres">
      <dgm:prSet presAssocID="{1F7FDF51-C304-7046-8769-37A5C4D813A8}" presName="linearFlow" presStyleCnt="0">
        <dgm:presLayoutVars>
          <dgm:resizeHandles val="exact"/>
        </dgm:presLayoutVars>
      </dgm:prSet>
      <dgm:spPr/>
    </dgm:pt>
    <dgm:pt modelId="{DE6B2198-8FE9-7E46-A422-3EEFE876BA18}" type="pres">
      <dgm:prSet presAssocID="{E3241037-916F-E945-83AB-BF01BE8A713E}" presName="node" presStyleLbl="node1" presStyleIdx="0" presStyleCnt="3">
        <dgm:presLayoutVars>
          <dgm:bulletEnabled val="1"/>
        </dgm:presLayoutVars>
      </dgm:prSet>
      <dgm:spPr/>
      <dgm:t>
        <a:bodyPr/>
        <a:lstStyle/>
        <a:p>
          <a:endParaRPr lang="en-US"/>
        </a:p>
      </dgm:t>
    </dgm:pt>
    <dgm:pt modelId="{90D064B0-10FD-4D44-B46F-6E8D69E9A292}" type="pres">
      <dgm:prSet presAssocID="{2D4B0206-E961-4A45-8618-B94470CB9BAE}" presName="sibTrans" presStyleLbl="sibTrans2D1" presStyleIdx="0" presStyleCnt="2"/>
      <dgm:spPr/>
      <dgm:t>
        <a:bodyPr/>
        <a:lstStyle/>
        <a:p>
          <a:endParaRPr lang="en-US"/>
        </a:p>
      </dgm:t>
    </dgm:pt>
    <dgm:pt modelId="{D8A888AA-6F4A-0E4A-9E36-F9BC16729189}" type="pres">
      <dgm:prSet presAssocID="{2D4B0206-E961-4A45-8618-B94470CB9BAE}" presName="connectorText" presStyleLbl="sibTrans2D1" presStyleIdx="0" presStyleCnt="2"/>
      <dgm:spPr/>
      <dgm:t>
        <a:bodyPr/>
        <a:lstStyle/>
        <a:p>
          <a:endParaRPr lang="en-US"/>
        </a:p>
      </dgm:t>
    </dgm:pt>
    <dgm:pt modelId="{A92AD9B7-688E-424B-98CA-B4864772B6D0}" type="pres">
      <dgm:prSet presAssocID="{34556EA3-1763-C249-B01F-638F01207885}" presName="node" presStyleLbl="node1" presStyleIdx="1" presStyleCnt="3">
        <dgm:presLayoutVars>
          <dgm:bulletEnabled val="1"/>
        </dgm:presLayoutVars>
      </dgm:prSet>
      <dgm:spPr/>
      <dgm:t>
        <a:bodyPr/>
        <a:lstStyle/>
        <a:p>
          <a:endParaRPr lang="en-US"/>
        </a:p>
      </dgm:t>
    </dgm:pt>
    <dgm:pt modelId="{6E98E1CE-BCE1-B149-A724-83CD4D7B6B78}" type="pres">
      <dgm:prSet presAssocID="{2893B747-9D22-A64E-911C-2AAFAF0DC1E0}" presName="sibTrans" presStyleLbl="sibTrans2D1" presStyleIdx="1" presStyleCnt="2"/>
      <dgm:spPr/>
      <dgm:t>
        <a:bodyPr/>
        <a:lstStyle/>
        <a:p>
          <a:endParaRPr lang="en-US"/>
        </a:p>
      </dgm:t>
    </dgm:pt>
    <dgm:pt modelId="{95B9EC8C-E96B-F24C-A14F-A33B8A37888F}" type="pres">
      <dgm:prSet presAssocID="{2893B747-9D22-A64E-911C-2AAFAF0DC1E0}" presName="connectorText" presStyleLbl="sibTrans2D1" presStyleIdx="1" presStyleCnt="2"/>
      <dgm:spPr/>
      <dgm:t>
        <a:bodyPr/>
        <a:lstStyle/>
        <a:p>
          <a:endParaRPr lang="en-US"/>
        </a:p>
      </dgm:t>
    </dgm:pt>
    <dgm:pt modelId="{A09FA7BB-EE8D-8046-9D03-4ACA5480D579}" type="pres">
      <dgm:prSet presAssocID="{A121D083-4D0D-744C-9EA4-EEECC4F88F0F}" presName="node" presStyleLbl="node1" presStyleIdx="2" presStyleCnt="3">
        <dgm:presLayoutVars>
          <dgm:bulletEnabled val="1"/>
        </dgm:presLayoutVars>
      </dgm:prSet>
      <dgm:spPr/>
      <dgm:t>
        <a:bodyPr/>
        <a:lstStyle/>
        <a:p>
          <a:endParaRPr lang="en-US"/>
        </a:p>
      </dgm:t>
    </dgm:pt>
  </dgm:ptLst>
  <dgm:cxnLst>
    <dgm:cxn modelId="{DCA8AEBB-C1CA-1949-9DF4-5AD3BB779179}" type="presOf" srcId="{E3241037-916F-E945-83AB-BF01BE8A713E}" destId="{DE6B2198-8FE9-7E46-A422-3EEFE876BA18}" srcOrd="0" destOrd="0" presId="urn:microsoft.com/office/officeart/2005/8/layout/process2"/>
    <dgm:cxn modelId="{9FB277D9-A415-5344-B82F-511E0F954F53}" srcId="{1F7FDF51-C304-7046-8769-37A5C4D813A8}" destId="{34556EA3-1763-C249-B01F-638F01207885}" srcOrd="1" destOrd="0" parTransId="{A90A736C-8CC0-244C-9783-41218692CC57}" sibTransId="{2893B747-9D22-A64E-911C-2AAFAF0DC1E0}"/>
    <dgm:cxn modelId="{F9BB0CF1-4322-AD43-B84A-508A50B9E7E0}" type="presOf" srcId="{2893B747-9D22-A64E-911C-2AAFAF0DC1E0}" destId="{6E98E1CE-BCE1-B149-A724-83CD4D7B6B78}" srcOrd="0" destOrd="0" presId="urn:microsoft.com/office/officeart/2005/8/layout/process2"/>
    <dgm:cxn modelId="{EBB49A86-F9D1-034E-A062-CF5C0883B99C}" srcId="{1F7FDF51-C304-7046-8769-37A5C4D813A8}" destId="{E3241037-916F-E945-83AB-BF01BE8A713E}" srcOrd="0" destOrd="0" parTransId="{9D371A1E-F736-0B4B-8E3B-F8C1247A2405}" sibTransId="{2D4B0206-E961-4A45-8618-B94470CB9BAE}"/>
    <dgm:cxn modelId="{F92CA9CA-E46A-D047-BD92-0376A17AF65A}" type="presOf" srcId="{34556EA3-1763-C249-B01F-638F01207885}" destId="{A92AD9B7-688E-424B-98CA-B4864772B6D0}" srcOrd="0" destOrd="0" presId="urn:microsoft.com/office/officeart/2005/8/layout/process2"/>
    <dgm:cxn modelId="{0364EE60-79B5-B84A-81C5-B68C4D78B1A5}" srcId="{1F7FDF51-C304-7046-8769-37A5C4D813A8}" destId="{A121D083-4D0D-744C-9EA4-EEECC4F88F0F}" srcOrd="2" destOrd="0" parTransId="{E75188EB-3D50-134C-BD71-3BEF7DA9FC2F}" sibTransId="{21BAB116-8EA1-C44B-A4F9-756532C350D7}"/>
    <dgm:cxn modelId="{24FB40A1-0A74-274D-ACE7-100E6C6CEBFF}" type="presOf" srcId="{A121D083-4D0D-744C-9EA4-EEECC4F88F0F}" destId="{A09FA7BB-EE8D-8046-9D03-4ACA5480D579}" srcOrd="0" destOrd="0" presId="urn:microsoft.com/office/officeart/2005/8/layout/process2"/>
    <dgm:cxn modelId="{8581C948-432C-A645-9763-36F9B033F6CB}" type="presOf" srcId="{2D4B0206-E961-4A45-8618-B94470CB9BAE}" destId="{D8A888AA-6F4A-0E4A-9E36-F9BC16729189}" srcOrd="1" destOrd="0" presId="urn:microsoft.com/office/officeart/2005/8/layout/process2"/>
    <dgm:cxn modelId="{B7CEB0B8-5E88-7442-85D1-3EDCAC168684}" type="presOf" srcId="{2D4B0206-E961-4A45-8618-B94470CB9BAE}" destId="{90D064B0-10FD-4D44-B46F-6E8D69E9A292}" srcOrd="0" destOrd="0" presId="urn:microsoft.com/office/officeart/2005/8/layout/process2"/>
    <dgm:cxn modelId="{6109BBA0-38F5-AD4B-9286-283F0BE416E6}" type="presOf" srcId="{2893B747-9D22-A64E-911C-2AAFAF0DC1E0}" destId="{95B9EC8C-E96B-F24C-A14F-A33B8A37888F}" srcOrd="1" destOrd="0" presId="urn:microsoft.com/office/officeart/2005/8/layout/process2"/>
    <dgm:cxn modelId="{A738E53A-467D-0740-AE99-B9EAD04A326F}" type="presOf" srcId="{1F7FDF51-C304-7046-8769-37A5C4D813A8}" destId="{3A969A34-33B3-3D4E-9CC4-B68C35112D6F}" srcOrd="0" destOrd="0" presId="urn:microsoft.com/office/officeart/2005/8/layout/process2"/>
    <dgm:cxn modelId="{F7E8B5A7-D274-FE49-9B7B-EA2B770861E6}" type="presParOf" srcId="{3A969A34-33B3-3D4E-9CC4-B68C35112D6F}" destId="{DE6B2198-8FE9-7E46-A422-3EEFE876BA18}" srcOrd="0" destOrd="0" presId="urn:microsoft.com/office/officeart/2005/8/layout/process2"/>
    <dgm:cxn modelId="{E8A18B3D-E080-2E4F-9660-0B3DEC6C025D}" type="presParOf" srcId="{3A969A34-33B3-3D4E-9CC4-B68C35112D6F}" destId="{90D064B0-10FD-4D44-B46F-6E8D69E9A292}" srcOrd="1" destOrd="0" presId="urn:microsoft.com/office/officeart/2005/8/layout/process2"/>
    <dgm:cxn modelId="{28A3FDCC-8248-A94C-AF40-7B22D1034031}" type="presParOf" srcId="{90D064B0-10FD-4D44-B46F-6E8D69E9A292}" destId="{D8A888AA-6F4A-0E4A-9E36-F9BC16729189}" srcOrd="0" destOrd="0" presId="urn:microsoft.com/office/officeart/2005/8/layout/process2"/>
    <dgm:cxn modelId="{4219B6ED-44A8-0140-B6E0-CC1F463A4018}" type="presParOf" srcId="{3A969A34-33B3-3D4E-9CC4-B68C35112D6F}" destId="{A92AD9B7-688E-424B-98CA-B4864772B6D0}" srcOrd="2" destOrd="0" presId="urn:microsoft.com/office/officeart/2005/8/layout/process2"/>
    <dgm:cxn modelId="{7982D6B3-E54A-5147-97D1-5B0EACC998C9}" type="presParOf" srcId="{3A969A34-33B3-3D4E-9CC4-B68C35112D6F}" destId="{6E98E1CE-BCE1-B149-A724-83CD4D7B6B78}" srcOrd="3" destOrd="0" presId="urn:microsoft.com/office/officeart/2005/8/layout/process2"/>
    <dgm:cxn modelId="{B1E65308-EC72-A447-9CEE-871DC2DE8CF3}" type="presParOf" srcId="{6E98E1CE-BCE1-B149-A724-83CD4D7B6B78}" destId="{95B9EC8C-E96B-F24C-A14F-A33B8A37888F}" srcOrd="0" destOrd="0" presId="urn:microsoft.com/office/officeart/2005/8/layout/process2"/>
    <dgm:cxn modelId="{07AD27BA-EB40-4B4C-92E4-88A0C089388E}" type="presParOf" srcId="{3A969A34-33B3-3D4E-9CC4-B68C35112D6F}" destId="{A09FA7BB-EE8D-8046-9D03-4ACA5480D579}" srcOrd="4"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F7BA42-2D6F-4BCA-B843-C28FE6065F79}" type="doc">
      <dgm:prSet loTypeId="urn:microsoft.com/office/officeart/2005/8/layout/process2" loCatId="process" qsTypeId="urn:microsoft.com/office/officeart/2005/8/quickstyle/simple2" qsCatId="simple" csTypeId="urn:microsoft.com/office/officeart/2005/8/colors/accent1_2" csCatId="accent1" phldr="1"/>
      <dgm:spPr/>
      <dgm:t>
        <a:bodyPr/>
        <a:lstStyle/>
        <a:p>
          <a:endParaRPr lang="en-US"/>
        </a:p>
      </dgm:t>
    </dgm:pt>
    <dgm:pt modelId="{72188954-6EF9-4185-92E1-2949E2C15BA3}">
      <dgm:prSet phldrT="[Text]" custT="1"/>
      <dgm:spPr>
        <a:solidFill>
          <a:srgbClr val="1C2A58"/>
        </a:solidFill>
        <a:ln>
          <a:noFill/>
        </a:ln>
      </dgm:spPr>
      <dgm:t>
        <a:bodyPr/>
        <a:lstStyle/>
        <a:p>
          <a:r>
            <a:rPr kumimoji="1" lang="en-US" sz="1600" dirty="0" smtClean="0">
              <a:latin typeface="Avenir Book" charset="0"/>
              <a:ea typeface="Avenir Book" charset="0"/>
              <a:cs typeface="Avenir Book" charset="0"/>
            </a:rPr>
            <a:t>Physical condition and response. </a:t>
          </a:r>
          <a:endParaRPr lang="en-US" sz="1600" dirty="0">
            <a:latin typeface="Avenir Book" charset="0"/>
            <a:ea typeface="Avenir Book" charset="0"/>
            <a:cs typeface="Avenir Book" charset="0"/>
          </a:endParaRPr>
        </a:p>
      </dgm:t>
    </dgm:pt>
    <dgm:pt modelId="{6231E12D-426C-471D-A957-7A5C3CA67142}" type="parTrans" cxnId="{89AB0A12-7350-4878-A1D3-9F35A260170A}">
      <dgm:prSet/>
      <dgm:spPr/>
      <dgm:t>
        <a:bodyPr/>
        <a:lstStyle/>
        <a:p>
          <a:endParaRPr lang="en-US" sz="1600">
            <a:latin typeface="Avenir Book" charset="0"/>
            <a:ea typeface="Avenir Book" charset="0"/>
            <a:cs typeface="Avenir Book" charset="0"/>
          </a:endParaRPr>
        </a:p>
      </dgm:t>
    </dgm:pt>
    <dgm:pt modelId="{C387A2B0-0018-4AC3-8BBD-9EFBBF2B68F0}" type="sibTrans" cxnId="{89AB0A12-7350-4878-A1D3-9F35A260170A}">
      <dgm:prSet custT="1"/>
      <dgm:spPr>
        <a:gradFill rotWithShape="0">
          <a:gsLst>
            <a:gs pos="27000">
              <a:schemeClr val="bg1">
                <a:lumMod val="75000"/>
              </a:schemeClr>
            </a:gs>
            <a:gs pos="59000">
              <a:schemeClr val="bg1">
                <a:lumMod val="95000"/>
              </a:schemeClr>
            </a:gs>
            <a:gs pos="77000">
              <a:schemeClr val="bg1">
                <a:lumMod val="75000"/>
              </a:schemeClr>
            </a:gs>
          </a:gsLst>
          <a:lin ang="8100000" scaled="1"/>
        </a:gradFill>
      </dgm:spPr>
      <dgm:t>
        <a:bodyPr/>
        <a:lstStyle/>
        <a:p>
          <a:endParaRPr lang="en-US" sz="1600">
            <a:latin typeface="Avenir Book" charset="0"/>
            <a:ea typeface="Avenir Book" charset="0"/>
            <a:cs typeface="Avenir Book" charset="0"/>
          </a:endParaRPr>
        </a:p>
      </dgm:t>
    </dgm:pt>
    <dgm:pt modelId="{793C481F-0567-4270-9817-B5940056EFC4}">
      <dgm:prSet custT="1"/>
      <dgm:spPr>
        <a:solidFill>
          <a:srgbClr val="1C2A58"/>
        </a:solidFill>
        <a:ln>
          <a:noFill/>
        </a:ln>
      </dgm:spPr>
      <dgm:t>
        <a:bodyPr/>
        <a:lstStyle/>
        <a:p>
          <a:r>
            <a:rPr kumimoji="1" lang="en-US" sz="1600" dirty="0" smtClean="0">
              <a:latin typeface="Avenir Book" charset="0"/>
              <a:ea typeface="Avenir Book" charset="0"/>
              <a:cs typeface="Avenir Book" charset="0"/>
            </a:rPr>
            <a:t>The path of the electrical current through the body.</a:t>
          </a:r>
        </a:p>
      </dgm:t>
    </dgm:pt>
    <dgm:pt modelId="{90847E62-4D42-4F9C-B712-18D01D2AADD0}" type="parTrans" cxnId="{7B0CE5F0-1B00-4817-8208-DDB49F2F3ECC}">
      <dgm:prSet/>
      <dgm:spPr/>
      <dgm:t>
        <a:bodyPr/>
        <a:lstStyle/>
        <a:p>
          <a:endParaRPr lang="en-US" sz="1600">
            <a:latin typeface="Avenir Book" charset="0"/>
            <a:ea typeface="Avenir Book" charset="0"/>
            <a:cs typeface="Avenir Book" charset="0"/>
          </a:endParaRPr>
        </a:p>
      </dgm:t>
    </dgm:pt>
    <dgm:pt modelId="{8DEAF2B0-1D1C-4A1F-B9BA-9DB04AEE6DC6}" type="sibTrans" cxnId="{7B0CE5F0-1B00-4817-8208-DDB49F2F3ECC}">
      <dgm:prSet custT="1"/>
      <dgm:spPr>
        <a:gradFill rotWithShape="0">
          <a:gsLst>
            <a:gs pos="27000">
              <a:schemeClr val="bg1">
                <a:lumMod val="75000"/>
              </a:schemeClr>
            </a:gs>
            <a:gs pos="59000">
              <a:schemeClr val="bg1">
                <a:lumMod val="95000"/>
              </a:schemeClr>
            </a:gs>
            <a:gs pos="77000">
              <a:schemeClr val="bg1">
                <a:lumMod val="75000"/>
              </a:schemeClr>
            </a:gs>
          </a:gsLst>
          <a:lin ang="8100000" scaled="1"/>
        </a:gradFill>
      </dgm:spPr>
      <dgm:t>
        <a:bodyPr/>
        <a:lstStyle/>
        <a:p>
          <a:endParaRPr lang="en-US" sz="1600">
            <a:latin typeface="Avenir Book" charset="0"/>
            <a:ea typeface="Avenir Book" charset="0"/>
            <a:cs typeface="Avenir Book" charset="0"/>
          </a:endParaRPr>
        </a:p>
      </dgm:t>
    </dgm:pt>
    <dgm:pt modelId="{9777D79D-7FF9-46DE-AC19-BA2EB62DC766}">
      <dgm:prSet custT="1"/>
      <dgm:spPr>
        <a:solidFill>
          <a:srgbClr val="1C2A58"/>
        </a:solidFill>
        <a:ln>
          <a:noFill/>
        </a:ln>
      </dgm:spPr>
      <dgm:t>
        <a:bodyPr/>
        <a:lstStyle/>
        <a:p>
          <a:r>
            <a:rPr kumimoji="1" lang="en-US" sz="1600" dirty="0" smtClean="0">
              <a:latin typeface="Avenir Book" charset="0"/>
              <a:ea typeface="Avenir Book" charset="0"/>
              <a:cs typeface="Avenir Book" charset="0"/>
            </a:rPr>
            <a:t>The duration or length of time the person is exposed.</a:t>
          </a:r>
        </a:p>
      </dgm:t>
    </dgm:pt>
    <dgm:pt modelId="{4F18D842-EE34-41B9-972B-7B5BA4843AEA}" type="parTrans" cxnId="{BB3D948F-DA11-4B94-B95D-F457743BF5DB}">
      <dgm:prSet/>
      <dgm:spPr/>
      <dgm:t>
        <a:bodyPr/>
        <a:lstStyle/>
        <a:p>
          <a:endParaRPr lang="en-US" sz="1600">
            <a:latin typeface="Avenir Book" charset="0"/>
            <a:ea typeface="Avenir Book" charset="0"/>
            <a:cs typeface="Avenir Book" charset="0"/>
          </a:endParaRPr>
        </a:p>
      </dgm:t>
    </dgm:pt>
    <dgm:pt modelId="{02C4B99C-81E7-4623-854C-B60263BC2DA8}" type="sibTrans" cxnId="{BB3D948F-DA11-4B94-B95D-F457743BF5DB}">
      <dgm:prSet custT="1"/>
      <dgm:spPr>
        <a:gradFill rotWithShape="0">
          <a:gsLst>
            <a:gs pos="27000">
              <a:schemeClr val="bg1">
                <a:lumMod val="75000"/>
              </a:schemeClr>
            </a:gs>
            <a:gs pos="59000">
              <a:schemeClr val="bg1">
                <a:lumMod val="95000"/>
              </a:schemeClr>
            </a:gs>
            <a:gs pos="77000">
              <a:schemeClr val="bg1">
                <a:lumMod val="75000"/>
              </a:schemeClr>
            </a:gs>
          </a:gsLst>
          <a:lin ang="8100000" scaled="1"/>
        </a:gradFill>
      </dgm:spPr>
      <dgm:t>
        <a:bodyPr/>
        <a:lstStyle/>
        <a:p>
          <a:endParaRPr lang="en-US" sz="1600">
            <a:latin typeface="Avenir Book" charset="0"/>
            <a:ea typeface="Avenir Book" charset="0"/>
            <a:cs typeface="Avenir Book" charset="0"/>
          </a:endParaRPr>
        </a:p>
      </dgm:t>
    </dgm:pt>
    <dgm:pt modelId="{8F562F1D-A1A0-4DA3-9F57-F199B15E54D6}">
      <dgm:prSet custT="1"/>
      <dgm:spPr>
        <a:solidFill>
          <a:srgbClr val="1C2A58"/>
        </a:solidFill>
        <a:ln>
          <a:noFill/>
        </a:ln>
      </dgm:spPr>
      <dgm:t>
        <a:bodyPr/>
        <a:lstStyle/>
        <a:p>
          <a:r>
            <a:rPr kumimoji="1" lang="en-US" sz="1600" dirty="0" smtClean="0">
              <a:latin typeface="Avenir Book" charset="0"/>
              <a:ea typeface="Avenir Book" charset="0"/>
              <a:cs typeface="Avenir Book" charset="0"/>
            </a:rPr>
            <a:t>The magnitude of the voltage and current flow.</a:t>
          </a:r>
        </a:p>
      </dgm:t>
    </dgm:pt>
    <dgm:pt modelId="{EE83F95F-B456-4FED-B01A-AA871786434B}" type="parTrans" cxnId="{9A580EA9-B3DD-4508-8312-0A57350A1D62}">
      <dgm:prSet/>
      <dgm:spPr/>
      <dgm:t>
        <a:bodyPr/>
        <a:lstStyle/>
        <a:p>
          <a:endParaRPr lang="en-US" sz="1600">
            <a:latin typeface="Avenir Book" charset="0"/>
            <a:ea typeface="Avenir Book" charset="0"/>
            <a:cs typeface="Avenir Book" charset="0"/>
          </a:endParaRPr>
        </a:p>
      </dgm:t>
    </dgm:pt>
    <dgm:pt modelId="{D63A289E-CDBA-4ECA-A110-73208D8908C5}" type="sibTrans" cxnId="{9A580EA9-B3DD-4508-8312-0A57350A1D62}">
      <dgm:prSet custT="1"/>
      <dgm:spPr>
        <a:gradFill rotWithShape="0">
          <a:gsLst>
            <a:gs pos="27000">
              <a:schemeClr val="bg1">
                <a:lumMod val="75000"/>
              </a:schemeClr>
            </a:gs>
            <a:gs pos="59000">
              <a:schemeClr val="bg1">
                <a:lumMod val="95000"/>
              </a:schemeClr>
            </a:gs>
            <a:gs pos="77000">
              <a:schemeClr val="bg1">
                <a:lumMod val="75000"/>
              </a:schemeClr>
            </a:gs>
          </a:gsLst>
          <a:lin ang="8100000" scaled="1"/>
        </a:gradFill>
      </dgm:spPr>
      <dgm:t>
        <a:bodyPr/>
        <a:lstStyle/>
        <a:p>
          <a:endParaRPr lang="en-US" sz="1600">
            <a:latin typeface="Avenir Book" charset="0"/>
            <a:ea typeface="Avenir Book" charset="0"/>
            <a:cs typeface="Avenir Book" charset="0"/>
          </a:endParaRPr>
        </a:p>
      </dgm:t>
    </dgm:pt>
    <dgm:pt modelId="{4E89D855-3FAA-4C5C-9547-192FD4160A9C}">
      <dgm:prSet custT="1"/>
      <dgm:spPr>
        <a:solidFill>
          <a:srgbClr val="1C2A58"/>
        </a:solidFill>
        <a:ln>
          <a:noFill/>
        </a:ln>
      </dgm:spPr>
      <dgm:t>
        <a:bodyPr/>
        <a:lstStyle/>
        <a:p>
          <a:r>
            <a:rPr kumimoji="1" lang="en-US" sz="1600" dirty="0" smtClean="0">
              <a:latin typeface="Avenir Book" charset="0"/>
              <a:ea typeface="Avenir Book" charset="0"/>
              <a:cs typeface="Avenir Book" charset="0"/>
            </a:rPr>
            <a:t>The frequency of the supply voltage.</a:t>
          </a:r>
          <a:endParaRPr lang="en-US" sz="1600" dirty="0" smtClean="0">
            <a:latin typeface="Avenir Book" charset="0"/>
            <a:ea typeface="Avenir Book" charset="0"/>
            <a:cs typeface="Avenir Book" charset="0"/>
          </a:endParaRPr>
        </a:p>
      </dgm:t>
    </dgm:pt>
    <dgm:pt modelId="{1C5E4BE8-72B0-4612-A428-90C374B47189}" type="parTrans" cxnId="{2578107E-AF51-4ADA-BFF8-033F4F598513}">
      <dgm:prSet/>
      <dgm:spPr/>
      <dgm:t>
        <a:bodyPr/>
        <a:lstStyle/>
        <a:p>
          <a:endParaRPr lang="en-US" sz="1600">
            <a:latin typeface="Avenir Book" charset="0"/>
            <a:ea typeface="Avenir Book" charset="0"/>
            <a:cs typeface="Avenir Book" charset="0"/>
          </a:endParaRPr>
        </a:p>
      </dgm:t>
    </dgm:pt>
    <dgm:pt modelId="{4EE57538-CA2C-412B-8705-7C86129F527E}" type="sibTrans" cxnId="{2578107E-AF51-4ADA-BFF8-033F4F598513}">
      <dgm:prSet/>
      <dgm:spPr/>
      <dgm:t>
        <a:bodyPr/>
        <a:lstStyle/>
        <a:p>
          <a:endParaRPr lang="en-US" sz="1600">
            <a:latin typeface="Avenir Book" charset="0"/>
            <a:ea typeface="Avenir Book" charset="0"/>
            <a:cs typeface="Avenir Book" charset="0"/>
          </a:endParaRPr>
        </a:p>
      </dgm:t>
    </dgm:pt>
    <dgm:pt modelId="{6A701F6D-A458-40F8-93FA-919DF41E5304}" type="pres">
      <dgm:prSet presAssocID="{D9F7BA42-2D6F-4BCA-B843-C28FE6065F79}" presName="linearFlow" presStyleCnt="0">
        <dgm:presLayoutVars>
          <dgm:resizeHandles val="exact"/>
        </dgm:presLayoutVars>
      </dgm:prSet>
      <dgm:spPr/>
      <dgm:t>
        <a:bodyPr/>
        <a:lstStyle/>
        <a:p>
          <a:endParaRPr lang="en-US"/>
        </a:p>
      </dgm:t>
    </dgm:pt>
    <dgm:pt modelId="{1295499A-C540-41A7-936C-FBD272013189}" type="pres">
      <dgm:prSet presAssocID="{72188954-6EF9-4185-92E1-2949E2C15BA3}" presName="node" presStyleLbl="node1" presStyleIdx="0" presStyleCnt="5" custScaleX="233921">
        <dgm:presLayoutVars>
          <dgm:bulletEnabled val="1"/>
        </dgm:presLayoutVars>
      </dgm:prSet>
      <dgm:spPr/>
      <dgm:t>
        <a:bodyPr/>
        <a:lstStyle/>
        <a:p>
          <a:endParaRPr lang="en-US"/>
        </a:p>
      </dgm:t>
    </dgm:pt>
    <dgm:pt modelId="{1C5F39E7-221D-4456-BD5F-6B3853A39EA8}" type="pres">
      <dgm:prSet presAssocID="{C387A2B0-0018-4AC3-8BBD-9EFBBF2B68F0}" presName="sibTrans" presStyleLbl="sibTrans2D1" presStyleIdx="0" presStyleCnt="4"/>
      <dgm:spPr/>
      <dgm:t>
        <a:bodyPr/>
        <a:lstStyle/>
        <a:p>
          <a:endParaRPr lang="en-US"/>
        </a:p>
      </dgm:t>
    </dgm:pt>
    <dgm:pt modelId="{84F007E4-D8B8-4EB9-AF0F-1203905163D7}" type="pres">
      <dgm:prSet presAssocID="{C387A2B0-0018-4AC3-8BBD-9EFBBF2B68F0}" presName="connectorText" presStyleLbl="sibTrans2D1" presStyleIdx="0" presStyleCnt="4"/>
      <dgm:spPr/>
      <dgm:t>
        <a:bodyPr/>
        <a:lstStyle/>
        <a:p>
          <a:endParaRPr lang="en-US"/>
        </a:p>
      </dgm:t>
    </dgm:pt>
    <dgm:pt modelId="{3E6A21A5-43B5-48D1-AA0B-547217720307}" type="pres">
      <dgm:prSet presAssocID="{793C481F-0567-4270-9817-B5940056EFC4}" presName="node" presStyleLbl="node1" presStyleIdx="1" presStyleCnt="5" custScaleX="255520">
        <dgm:presLayoutVars>
          <dgm:bulletEnabled val="1"/>
        </dgm:presLayoutVars>
      </dgm:prSet>
      <dgm:spPr/>
      <dgm:t>
        <a:bodyPr/>
        <a:lstStyle/>
        <a:p>
          <a:endParaRPr lang="en-US"/>
        </a:p>
      </dgm:t>
    </dgm:pt>
    <dgm:pt modelId="{18C09E82-6670-405C-B38D-23D31545BE66}" type="pres">
      <dgm:prSet presAssocID="{8DEAF2B0-1D1C-4A1F-B9BA-9DB04AEE6DC6}" presName="sibTrans" presStyleLbl="sibTrans2D1" presStyleIdx="1" presStyleCnt="4"/>
      <dgm:spPr/>
      <dgm:t>
        <a:bodyPr/>
        <a:lstStyle/>
        <a:p>
          <a:endParaRPr lang="en-US"/>
        </a:p>
      </dgm:t>
    </dgm:pt>
    <dgm:pt modelId="{8AC839B5-CA69-4A6F-B1FB-A5D8F581CEDF}" type="pres">
      <dgm:prSet presAssocID="{8DEAF2B0-1D1C-4A1F-B9BA-9DB04AEE6DC6}" presName="connectorText" presStyleLbl="sibTrans2D1" presStyleIdx="1" presStyleCnt="4"/>
      <dgm:spPr/>
      <dgm:t>
        <a:bodyPr/>
        <a:lstStyle/>
        <a:p>
          <a:endParaRPr lang="en-US"/>
        </a:p>
      </dgm:t>
    </dgm:pt>
    <dgm:pt modelId="{5CE76576-3013-4F0D-B689-7890202B511F}" type="pres">
      <dgm:prSet presAssocID="{9777D79D-7FF9-46DE-AC19-BA2EB62DC766}" presName="node" presStyleLbl="node1" presStyleIdx="2" presStyleCnt="5" custScaleX="277422">
        <dgm:presLayoutVars>
          <dgm:bulletEnabled val="1"/>
        </dgm:presLayoutVars>
      </dgm:prSet>
      <dgm:spPr/>
      <dgm:t>
        <a:bodyPr/>
        <a:lstStyle/>
        <a:p>
          <a:endParaRPr lang="en-US"/>
        </a:p>
      </dgm:t>
    </dgm:pt>
    <dgm:pt modelId="{088E9BE9-F5FC-4B4D-BCC3-ABC1CB7283CE}" type="pres">
      <dgm:prSet presAssocID="{02C4B99C-81E7-4623-854C-B60263BC2DA8}" presName="sibTrans" presStyleLbl="sibTrans2D1" presStyleIdx="2" presStyleCnt="4"/>
      <dgm:spPr/>
      <dgm:t>
        <a:bodyPr/>
        <a:lstStyle/>
        <a:p>
          <a:endParaRPr lang="en-US"/>
        </a:p>
      </dgm:t>
    </dgm:pt>
    <dgm:pt modelId="{81158E39-4AB7-453E-A938-81EAE1A3D9F2}" type="pres">
      <dgm:prSet presAssocID="{02C4B99C-81E7-4623-854C-B60263BC2DA8}" presName="connectorText" presStyleLbl="sibTrans2D1" presStyleIdx="2" presStyleCnt="4"/>
      <dgm:spPr/>
      <dgm:t>
        <a:bodyPr/>
        <a:lstStyle/>
        <a:p>
          <a:endParaRPr lang="en-US"/>
        </a:p>
      </dgm:t>
    </dgm:pt>
    <dgm:pt modelId="{CE05E834-2718-4175-A51C-393C5B85C712}" type="pres">
      <dgm:prSet presAssocID="{8F562F1D-A1A0-4DA3-9F57-F199B15E54D6}" presName="node" presStyleLbl="node1" presStyleIdx="3" presStyleCnt="5" custScaleX="241508">
        <dgm:presLayoutVars>
          <dgm:bulletEnabled val="1"/>
        </dgm:presLayoutVars>
      </dgm:prSet>
      <dgm:spPr/>
      <dgm:t>
        <a:bodyPr/>
        <a:lstStyle/>
        <a:p>
          <a:endParaRPr lang="en-US"/>
        </a:p>
      </dgm:t>
    </dgm:pt>
    <dgm:pt modelId="{D3F0CC93-E0B6-44EA-A657-25661D8528FD}" type="pres">
      <dgm:prSet presAssocID="{D63A289E-CDBA-4ECA-A110-73208D8908C5}" presName="sibTrans" presStyleLbl="sibTrans2D1" presStyleIdx="3" presStyleCnt="4"/>
      <dgm:spPr/>
      <dgm:t>
        <a:bodyPr/>
        <a:lstStyle/>
        <a:p>
          <a:endParaRPr lang="en-US"/>
        </a:p>
      </dgm:t>
    </dgm:pt>
    <dgm:pt modelId="{A6BCFDA1-4D4D-4FCF-9E8B-4E3745994FBC}" type="pres">
      <dgm:prSet presAssocID="{D63A289E-CDBA-4ECA-A110-73208D8908C5}" presName="connectorText" presStyleLbl="sibTrans2D1" presStyleIdx="3" presStyleCnt="4"/>
      <dgm:spPr/>
      <dgm:t>
        <a:bodyPr/>
        <a:lstStyle/>
        <a:p>
          <a:endParaRPr lang="en-US"/>
        </a:p>
      </dgm:t>
    </dgm:pt>
    <dgm:pt modelId="{F182F772-22E5-40DC-872A-51E6A0CCBA1B}" type="pres">
      <dgm:prSet presAssocID="{4E89D855-3FAA-4C5C-9547-192FD4160A9C}" presName="node" presStyleLbl="node1" presStyleIdx="4" presStyleCnt="5" custScaleX="220554">
        <dgm:presLayoutVars>
          <dgm:bulletEnabled val="1"/>
        </dgm:presLayoutVars>
      </dgm:prSet>
      <dgm:spPr/>
      <dgm:t>
        <a:bodyPr/>
        <a:lstStyle/>
        <a:p>
          <a:endParaRPr lang="en-US"/>
        </a:p>
      </dgm:t>
    </dgm:pt>
  </dgm:ptLst>
  <dgm:cxnLst>
    <dgm:cxn modelId="{DD8DDFBF-8150-8F49-A902-00CE77DCE80F}" type="presOf" srcId="{02C4B99C-81E7-4623-854C-B60263BC2DA8}" destId="{81158E39-4AB7-453E-A938-81EAE1A3D9F2}" srcOrd="1" destOrd="0" presId="urn:microsoft.com/office/officeart/2005/8/layout/process2"/>
    <dgm:cxn modelId="{7B0CE5F0-1B00-4817-8208-DDB49F2F3ECC}" srcId="{D9F7BA42-2D6F-4BCA-B843-C28FE6065F79}" destId="{793C481F-0567-4270-9817-B5940056EFC4}" srcOrd="1" destOrd="0" parTransId="{90847E62-4D42-4F9C-B712-18D01D2AADD0}" sibTransId="{8DEAF2B0-1D1C-4A1F-B9BA-9DB04AEE6DC6}"/>
    <dgm:cxn modelId="{23F8C19E-0433-8B4F-AAD0-C144580BD993}" type="presOf" srcId="{8DEAF2B0-1D1C-4A1F-B9BA-9DB04AEE6DC6}" destId="{8AC839B5-CA69-4A6F-B1FB-A5D8F581CEDF}" srcOrd="1" destOrd="0" presId="urn:microsoft.com/office/officeart/2005/8/layout/process2"/>
    <dgm:cxn modelId="{1483BA97-9EB9-3D4A-B54C-FB5E5CD4CD50}" type="presOf" srcId="{8F562F1D-A1A0-4DA3-9F57-F199B15E54D6}" destId="{CE05E834-2718-4175-A51C-393C5B85C712}" srcOrd="0" destOrd="0" presId="urn:microsoft.com/office/officeart/2005/8/layout/process2"/>
    <dgm:cxn modelId="{BB3D948F-DA11-4B94-B95D-F457743BF5DB}" srcId="{D9F7BA42-2D6F-4BCA-B843-C28FE6065F79}" destId="{9777D79D-7FF9-46DE-AC19-BA2EB62DC766}" srcOrd="2" destOrd="0" parTransId="{4F18D842-EE34-41B9-972B-7B5BA4843AEA}" sibTransId="{02C4B99C-81E7-4623-854C-B60263BC2DA8}"/>
    <dgm:cxn modelId="{89AB0A12-7350-4878-A1D3-9F35A260170A}" srcId="{D9F7BA42-2D6F-4BCA-B843-C28FE6065F79}" destId="{72188954-6EF9-4185-92E1-2949E2C15BA3}" srcOrd="0" destOrd="0" parTransId="{6231E12D-426C-471D-A957-7A5C3CA67142}" sibTransId="{C387A2B0-0018-4AC3-8BBD-9EFBBF2B68F0}"/>
    <dgm:cxn modelId="{2578107E-AF51-4ADA-BFF8-033F4F598513}" srcId="{D9F7BA42-2D6F-4BCA-B843-C28FE6065F79}" destId="{4E89D855-3FAA-4C5C-9547-192FD4160A9C}" srcOrd="4" destOrd="0" parTransId="{1C5E4BE8-72B0-4612-A428-90C374B47189}" sibTransId="{4EE57538-CA2C-412B-8705-7C86129F527E}"/>
    <dgm:cxn modelId="{4DDB1ECF-D27E-3647-B81D-C8B793C655EE}" type="presOf" srcId="{793C481F-0567-4270-9817-B5940056EFC4}" destId="{3E6A21A5-43B5-48D1-AA0B-547217720307}" srcOrd="0" destOrd="0" presId="urn:microsoft.com/office/officeart/2005/8/layout/process2"/>
    <dgm:cxn modelId="{0F48C49F-236E-B243-87BB-1C0716F3F6F2}" type="presOf" srcId="{02C4B99C-81E7-4623-854C-B60263BC2DA8}" destId="{088E9BE9-F5FC-4B4D-BCC3-ABC1CB7283CE}" srcOrd="0" destOrd="0" presId="urn:microsoft.com/office/officeart/2005/8/layout/process2"/>
    <dgm:cxn modelId="{58865B72-68BB-8B43-9F8C-364D95037A9D}" type="presOf" srcId="{D63A289E-CDBA-4ECA-A110-73208D8908C5}" destId="{A6BCFDA1-4D4D-4FCF-9E8B-4E3745994FBC}" srcOrd="1" destOrd="0" presId="urn:microsoft.com/office/officeart/2005/8/layout/process2"/>
    <dgm:cxn modelId="{E6E1C33F-67E4-E14C-A645-AEE4A1F7BE1E}" type="presOf" srcId="{9777D79D-7FF9-46DE-AC19-BA2EB62DC766}" destId="{5CE76576-3013-4F0D-B689-7890202B511F}" srcOrd="0" destOrd="0" presId="urn:microsoft.com/office/officeart/2005/8/layout/process2"/>
    <dgm:cxn modelId="{E2B22523-7BD5-C744-B8B4-134740F61DF0}" type="presOf" srcId="{C387A2B0-0018-4AC3-8BBD-9EFBBF2B68F0}" destId="{1C5F39E7-221D-4456-BD5F-6B3853A39EA8}" srcOrd="0" destOrd="0" presId="urn:microsoft.com/office/officeart/2005/8/layout/process2"/>
    <dgm:cxn modelId="{00D4CB90-AF90-684C-8117-E083EF905E99}" type="presOf" srcId="{C387A2B0-0018-4AC3-8BBD-9EFBBF2B68F0}" destId="{84F007E4-D8B8-4EB9-AF0F-1203905163D7}" srcOrd="1" destOrd="0" presId="urn:microsoft.com/office/officeart/2005/8/layout/process2"/>
    <dgm:cxn modelId="{BD6140A5-DFC9-B540-AAF0-AFA4CBEBE1EB}" type="presOf" srcId="{4E89D855-3FAA-4C5C-9547-192FD4160A9C}" destId="{F182F772-22E5-40DC-872A-51E6A0CCBA1B}" srcOrd="0" destOrd="0" presId="urn:microsoft.com/office/officeart/2005/8/layout/process2"/>
    <dgm:cxn modelId="{4E2BEC61-C289-0348-AD9E-ADA9BFBF90C7}" type="presOf" srcId="{72188954-6EF9-4185-92E1-2949E2C15BA3}" destId="{1295499A-C540-41A7-936C-FBD272013189}" srcOrd="0" destOrd="0" presId="urn:microsoft.com/office/officeart/2005/8/layout/process2"/>
    <dgm:cxn modelId="{09153F94-965D-4945-AA8C-64E1AFA22D1E}" type="presOf" srcId="{D9F7BA42-2D6F-4BCA-B843-C28FE6065F79}" destId="{6A701F6D-A458-40F8-93FA-919DF41E5304}" srcOrd="0" destOrd="0" presId="urn:microsoft.com/office/officeart/2005/8/layout/process2"/>
    <dgm:cxn modelId="{9A580EA9-B3DD-4508-8312-0A57350A1D62}" srcId="{D9F7BA42-2D6F-4BCA-B843-C28FE6065F79}" destId="{8F562F1D-A1A0-4DA3-9F57-F199B15E54D6}" srcOrd="3" destOrd="0" parTransId="{EE83F95F-B456-4FED-B01A-AA871786434B}" sibTransId="{D63A289E-CDBA-4ECA-A110-73208D8908C5}"/>
    <dgm:cxn modelId="{DA50D6D4-B885-D848-82B7-2FCA05D857C4}" type="presOf" srcId="{D63A289E-CDBA-4ECA-A110-73208D8908C5}" destId="{D3F0CC93-E0B6-44EA-A657-25661D8528FD}" srcOrd="0" destOrd="0" presId="urn:microsoft.com/office/officeart/2005/8/layout/process2"/>
    <dgm:cxn modelId="{13BF04A5-1D35-EE47-8049-CD6BBC84AFD9}" type="presOf" srcId="{8DEAF2B0-1D1C-4A1F-B9BA-9DB04AEE6DC6}" destId="{18C09E82-6670-405C-B38D-23D31545BE66}" srcOrd="0" destOrd="0" presId="urn:microsoft.com/office/officeart/2005/8/layout/process2"/>
    <dgm:cxn modelId="{14E9FC00-8122-1740-B7F8-2B6333B8B3FF}" type="presParOf" srcId="{6A701F6D-A458-40F8-93FA-919DF41E5304}" destId="{1295499A-C540-41A7-936C-FBD272013189}" srcOrd="0" destOrd="0" presId="urn:microsoft.com/office/officeart/2005/8/layout/process2"/>
    <dgm:cxn modelId="{88290A0F-B9F2-9F49-9221-AF71996825DD}" type="presParOf" srcId="{6A701F6D-A458-40F8-93FA-919DF41E5304}" destId="{1C5F39E7-221D-4456-BD5F-6B3853A39EA8}" srcOrd="1" destOrd="0" presId="urn:microsoft.com/office/officeart/2005/8/layout/process2"/>
    <dgm:cxn modelId="{A674865A-35A1-3743-841C-CE6589868014}" type="presParOf" srcId="{1C5F39E7-221D-4456-BD5F-6B3853A39EA8}" destId="{84F007E4-D8B8-4EB9-AF0F-1203905163D7}" srcOrd="0" destOrd="0" presId="urn:microsoft.com/office/officeart/2005/8/layout/process2"/>
    <dgm:cxn modelId="{3EBE010F-96B4-914D-BCBF-69A59DD00F5F}" type="presParOf" srcId="{6A701F6D-A458-40F8-93FA-919DF41E5304}" destId="{3E6A21A5-43B5-48D1-AA0B-547217720307}" srcOrd="2" destOrd="0" presId="urn:microsoft.com/office/officeart/2005/8/layout/process2"/>
    <dgm:cxn modelId="{B566C1E9-E771-CF4F-A9DB-76E38B2B3BBB}" type="presParOf" srcId="{6A701F6D-A458-40F8-93FA-919DF41E5304}" destId="{18C09E82-6670-405C-B38D-23D31545BE66}" srcOrd="3" destOrd="0" presId="urn:microsoft.com/office/officeart/2005/8/layout/process2"/>
    <dgm:cxn modelId="{D706B447-A3AD-D74A-B85F-1C902B6B31FF}" type="presParOf" srcId="{18C09E82-6670-405C-B38D-23D31545BE66}" destId="{8AC839B5-CA69-4A6F-B1FB-A5D8F581CEDF}" srcOrd="0" destOrd="0" presId="urn:microsoft.com/office/officeart/2005/8/layout/process2"/>
    <dgm:cxn modelId="{55477F51-3828-5C47-B3B4-7D6D75C4CE2E}" type="presParOf" srcId="{6A701F6D-A458-40F8-93FA-919DF41E5304}" destId="{5CE76576-3013-4F0D-B689-7890202B511F}" srcOrd="4" destOrd="0" presId="urn:microsoft.com/office/officeart/2005/8/layout/process2"/>
    <dgm:cxn modelId="{D30E8AA0-D657-E74D-8435-C9DAC3A0C351}" type="presParOf" srcId="{6A701F6D-A458-40F8-93FA-919DF41E5304}" destId="{088E9BE9-F5FC-4B4D-BCC3-ABC1CB7283CE}" srcOrd="5" destOrd="0" presId="urn:microsoft.com/office/officeart/2005/8/layout/process2"/>
    <dgm:cxn modelId="{BC4008F9-5D8E-DD49-AFC9-1AFA80B627EC}" type="presParOf" srcId="{088E9BE9-F5FC-4B4D-BCC3-ABC1CB7283CE}" destId="{81158E39-4AB7-453E-A938-81EAE1A3D9F2}" srcOrd="0" destOrd="0" presId="urn:microsoft.com/office/officeart/2005/8/layout/process2"/>
    <dgm:cxn modelId="{05D067ED-D4EA-B643-9CA3-FC21CFE253C9}" type="presParOf" srcId="{6A701F6D-A458-40F8-93FA-919DF41E5304}" destId="{CE05E834-2718-4175-A51C-393C5B85C712}" srcOrd="6" destOrd="0" presId="urn:microsoft.com/office/officeart/2005/8/layout/process2"/>
    <dgm:cxn modelId="{926F6820-7D8A-8747-B464-F9A3DD62E3CA}" type="presParOf" srcId="{6A701F6D-A458-40F8-93FA-919DF41E5304}" destId="{D3F0CC93-E0B6-44EA-A657-25661D8528FD}" srcOrd="7" destOrd="0" presId="urn:microsoft.com/office/officeart/2005/8/layout/process2"/>
    <dgm:cxn modelId="{C22E75A4-2EE1-C64B-AF51-C66DBB0DB191}" type="presParOf" srcId="{D3F0CC93-E0B6-44EA-A657-25661D8528FD}" destId="{A6BCFDA1-4D4D-4FCF-9E8B-4E3745994FBC}" srcOrd="0" destOrd="0" presId="urn:microsoft.com/office/officeart/2005/8/layout/process2"/>
    <dgm:cxn modelId="{7C6D7E5F-23FC-E94D-ABEA-7C55D7B90BE0}" type="presParOf" srcId="{6A701F6D-A458-40F8-93FA-919DF41E5304}" destId="{F182F772-22E5-40DC-872A-51E6A0CCBA1B}"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33CE3-B0CB-497C-B8CB-29D1494ACF0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B694CD7-219E-42EC-9B2F-0E647A7766B4}">
      <dgm:prSet custT="1"/>
      <dgm:spPr>
        <a:solidFill>
          <a:srgbClr val="1C2A58"/>
        </a:solidFill>
      </dgm:spPr>
      <dgm:t>
        <a:bodyPr/>
        <a:lstStyle/>
        <a:p>
          <a:pPr rtl="0"/>
          <a:r>
            <a:rPr lang="en-US" sz="1800" b="0" i="0" dirty="0" smtClean="0">
              <a:latin typeface="Avenir Roman" charset="0"/>
              <a:ea typeface="Avenir Roman" charset="0"/>
              <a:cs typeface="Avenir Roman" charset="0"/>
            </a:rPr>
            <a:t>Create standards that outline performance and production testing. </a:t>
          </a:r>
          <a:endParaRPr lang="en-US" sz="1800" b="0" i="0" dirty="0">
            <a:latin typeface="Avenir Roman" charset="0"/>
            <a:ea typeface="Avenir Roman" charset="0"/>
            <a:cs typeface="Avenir Roman" charset="0"/>
          </a:endParaRPr>
        </a:p>
      </dgm:t>
    </dgm:pt>
    <dgm:pt modelId="{FF6DC1B4-0DEB-4682-ABD5-9661D7D5BA0D}" type="parTrans" cxnId="{64A80ADC-0BFA-4436-ABE9-BCD3B3939BFD}">
      <dgm:prSet/>
      <dgm:spPr/>
      <dgm:t>
        <a:bodyPr/>
        <a:lstStyle/>
        <a:p>
          <a:endParaRPr lang="en-US"/>
        </a:p>
      </dgm:t>
    </dgm:pt>
    <dgm:pt modelId="{D8B06BB0-8999-4EE9-81AB-BA225162B8D4}" type="sibTrans" cxnId="{64A80ADC-0BFA-4436-ABE9-BCD3B3939BFD}">
      <dgm:prSet/>
      <dgm:spPr/>
      <dgm:t>
        <a:bodyPr/>
        <a:lstStyle/>
        <a:p>
          <a:endParaRPr lang="en-US"/>
        </a:p>
      </dgm:t>
    </dgm:pt>
    <dgm:pt modelId="{A1D7B5CA-EC9D-4CA8-AC10-DC75B93F46CB}">
      <dgm:prSet custT="1"/>
      <dgm:spPr>
        <a:solidFill>
          <a:srgbClr val="1C2A58"/>
        </a:solidFill>
      </dgm:spPr>
      <dgm:t>
        <a:bodyPr/>
        <a:lstStyle/>
        <a:p>
          <a:pPr rtl="0"/>
          <a:r>
            <a:rPr lang="en-US" sz="1800" b="0" i="0" dirty="0" smtClean="0">
              <a:latin typeface="Avenir Roman" charset="0"/>
              <a:ea typeface="Avenir Roman" charset="0"/>
              <a:cs typeface="Avenir Roman" charset="0"/>
            </a:rPr>
            <a:t>Implement and enforce electrical safety testing to protect users from potential electric shock. </a:t>
          </a:r>
          <a:endParaRPr lang="en-US" sz="1800" b="0" i="0" dirty="0">
            <a:latin typeface="Avenir Roman" charset="0"/>
            <a:ea typeface="Avenir Roman" charset="0"/>
            <a:cs typeface="Avenir Roman" charset="0"/>
          </a:endParaRPr>
        </a:p>
      </dgm:t>
    </dgm:pt>
    <dgm:pt modelId="{4EEB6227-51F3-432B-B2B1-8663D7C4375A}" type="parTrans" cxnId="{290A56EA-F25A-4CCB-A260-0508841A298A}">
      <dgm:prSet/>
      <dgm:spPr/>
      <dgm:t>
        <a:bodyPr/>
        <a:lstStyle/>
        <a:p>
          <a:endParaRPr lang="en-US"/>
        </a:p>
      </dgm:t>
    </dgm:pt>
    <dgm:pt modelId="{7535160B-3F8D-47DA-9264-60949B316FC3}" type="sibTrans" cxnId="{290A56EA-F25A-4CCB-A260-0508841A298A}">
      <dgm:prSet/>
      <dgm:spPr/>
      <dgm:t>
        <a:bodyPr/>
        <a:lstStyle/>
        <a:p>
          <a:endParaRPr lang="en-US"/>
        </a:p>
      </dgm:t>
    </dgm:pt>
    <dgm:pt modelId="{B007965A-A421-43E8-AECD-9FF4E0275F95}" type="pres">
      <dgm:prSet presAssocID="{0BD33CE3-B0CB-497C-B8CB-29D1494ACF08}" presName="linear" presStyleCnt="0">
        <dgm:presLayoutVars>
          <dgm:animLvl val="lvl"/>
          <dgm:resizeHandles val="exact"/>
        </dgm:presLayoutVars>
      </dgm:prSet>
      <dgm:spPr/>
      <dgm:t>
        <a:bodyPr/>
        <a:lstStyle/>
        <a:p>
          <a:endParaRPr lang="en-US"/>
        </a:p>
      </dgm:t>
    </dgm:pt>
    <dgm:pt modelId="{90DF7B8D-BBE2-4BD3-863D-8E8B8D283747}" type="pres">
      <dgm:prSet presAssocID="{FB694CD7-219E-42EC-9B2F-0E647A7766B4}" presName="parentText" presStyleLbl="node1" presStyleIdx="0" presStyleCnt="2" custLinFactY="-21582" custLinFactNeighborY="-100000">
        <dgm:presLayoutVars>
          <dgm:chMax val="0"/>
          <dgm:bulletEnabled val="1"/>
        </dgm:presLayoutVars>
      </dgm:prSet>
      <dgm:spPr/>
      <dgm:t>
        <a:bodyPr/>
        <a:lstStyle/>
        <a:p>
          <a:endParaRPr lang="en-US"/>
        </a:p>
      </dgm:t>
    </dgm:pt>
    <dgm:pt modelId="{68857EED-C7AC-430F-AB74-0E65FBE281EC}" type="pres">
      <dgm:prSet presAssocID="{D8B06BB0-8999-4EE9-81AB-BA225162B8D4}" presName="spacer" presStyleCnt="0"/>
      <dgm:spPr/>
      <dgm:t>
        <a:bodyPr/>
        <a:lstStyle/>
        <a:p>
          <a:endParaRPr lang="en-US"/>
        </a:p>
      </dgm:t>
    </dgm:pt>
    <dgm:pt modelId="{9F7DA828-C93F-4419-9F63-AB494E94F62F}" type="pres">
      <dgm:prSet presAssocID="{A1D7B5CA-EC9D-4CA8-AC10-DC75B93F46CB}" presName="parentText" presStyleLbl="node1" presStyleIdx="1" presStyleCnt="2" custLinFactNeighborY="71482">
        <dgm:presLayoutVars>
          <dgm:chMax val="0"/>
          <dgm:bulletEnabled val="1"/>
        </dgm:presLayoutVars>
      </dgm:prSet>
      <dgm:spPr/>
      <dgm:t>
        <a:bodyPr/>
        <a:lstStyle/>
        <a:p>
          <a:endParaRPr lang="en-US"/>
        </a:p>
      </dgm:t>
    </dgm:pt>
  </dgm:ptLst>
  <dgm:cxnLst>
    <dgm:cxn modelId="{290A56EA-F25A-4CCB-A260-0508841A298A}" srcId="{0BD33CE3-B0CB-497C-B8CB-29D1494ACF08}" destId="{A1D7B5CA-EC9D-4CA8-AC10-DC75B93F46CB}" srcOrd="1" destOrd="0" parTransId="{4EEB6227-51F3-432B-B2B1-8663D7C4375A}" sibTransId="{7535160B-3F8D-47DA-9264-60949B316FC3}"/>
    <dgm:cxn modelId="{64A80ADC-0BFA-4436-ABE9-BCD3B3939BFD}" srcId="{0BD33CE3-B0CB-497C-B8CB-29D1494ACF08}" destId="{FB694CD7-219E-42EC-9B2F-0E647A7766B4}" srcOrd="0" destOrd="0" parTransId="{FF6DC1B4-0DEB-4682-ABD5-9661D7D5BA0D}" sibTransId="{D8B06BB0-8999-4EE9-81AB-BA225162B8D4}"/>
    <dgm:cxn modelId="{F6F6DD8B-7325-4E4D-9CCC-F6E58ED7EE5E}" type="presOf" srcId="{A1D7B5CA-EC9D-4CA8-AC10-DC75B93F46CB}" destId="{9F7DA828-C93F-4419-9F63-AB494E94F62F}" srcOrd="0" destOrd="0" presId="urn:microsoft.com/office/officeart/2005/8/layout/vList2"/>
    <dgm:cxn modelId="{50787DAD-D967-1B44-8989-66816D23988D}" type="presOf" srcId="{FB694CD7-219E-42EC-9B2F-0E647A7766B4}" destId="{90DF7B8D-BBE2-4BD3-863D-8E8B8D283747}" srcOrd="0" destOrd="0" presId="urn:microsoft.com/office/officeart/2005/8/layout/vList2"/>
    <dgm:cxn modelId="{BA3B649C-4BB4-7843-BD77-5B65A1F547C0}" type="presOf" srcId="{0BD33CE3-B0CB-497C-B8CB-29D1494ACF08}" destId="{B007965A-A421-43E8-AECD-9FF4E0275F95}" srcOrd="0" destOrd="0" presId="urn:microsoft.com/office/officeart/2005/8/layout/vList2"/>
    <dgm:cxn modelId="{611B3001-84C1-7840-9520-71133808FA70}" type="presParOf" srcId="{B007965A-A421-43E8-AECD-9FF4E0275F95}" destId="{90DF7B8D-BBE2-4BD3-863D-8E8B8D283747}" srcOrd="0" destOrd="0" presId="urn:microsoft.com/office/officeart/2005/8/layout/vList2"/>
    <dgm:cxn modelId="{99AF9C61-BF27-3743-BC3C-DD6A2FD64243}" type="presParOf" srcId="{B007965A-A421-43E8-AECD-9FF4E0275F95}" destId="{68857EED-C7AC-430F-AB74-0E65FBE281EC}" srcOrd="1" destOrd="0" presId="urn:microsoft.com/office/officeart/2005/8/layout/vList2"/>
    <dgm:cxn modelId="{3A843C04-29D0-7848-889C-04D269C3752E}" type="presParOf" srcId="{B007965A-A421-43E8-AECD-9FF4E0275F95}" destId="{9F7DA828-C93F-4419-9F63-AB494E94F6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033AE8-FFE9-4EF7-A075-077892D6011C}" type="doc">
      <dgm:prSet loTypeId="urn:microsoft.com/office/officeart/2005/8/layout/vList4#1" loCatId="list" qsTypeId="urn:microsoft.com/office/officeart/2005/8/quickstyle/simple4" qsCatId="simple" csTypeId="urn:microsoft.com/office/officeart/2005/8/colors/accent1_2" csCatId="accent1" phldr="1"/>
      <dgm:spPr/>
      <dgm:t>
        <a:bodyPr/>
        <a:lstStyle/>
        <a:p>
          <a:endParaRPr lang="en-US"/>
        </a:p>
      </dgm:t>
    </dgm:pt>
    <dgm:pt modelId="{2A782FC6-45DC-4F78-B107-530126DB265D}">
      <dgm:prSet phldrT="[Text]" custT="1"/>
      <dgm:spPr>
        <a:noFill/>
        <a:effectLst>
          <a:outerShdw dist="23000" sx="1000" sy="1000" rotWithShape="0">
            <a:srgbClr val="000000"/>
          </a:outerShdw>
        </a:effectLst>
      </dgm:spPr>
      <dgm:t>
        <a:bodyPr/>
        <a:lstStyle/>
        <a:p>
          <a:r>
            <a:rPr kumimoji="1" lang="en-US" sz="1600" b="1" i="0" dirty="0" smtClean="0">
              <a:solidFill>
                <a:schemeClr val="tx1"/>
              </a:solidFill>
              <a:latin typeface="Avenir Heavy" charset="0"/>
              <a:ea typeface="Avenir Heavy" charset="0"/>
              <a:cs typeface="Avenir Heavy" charset="0"/>
            </a:rPr>
            <a:t>OSHA 29 CFR part 1910.332 Subpart S</a:t>
          </a:r>
          <a:endParaRPr lang="en-US" sz="1600" b="1" i="0" dirty="0">
            <a:solidFill>
              <a:schemeClr val="tx1"/>
            </a:solidFill>
            <a:latin typeface="Avenir Heavy" charset="0"/>
            <a:ea typeface="Avenir Heavy" charset="0"/>
            <a:cs typeface="Avenir Heavy" charset="0"/>
          </a:endParaRPr>
        </a:p>
      </dgm:t>
    </dgm:pt>
    <dgm:pt modelId="{FA756D50-DFD8-4218-B741-E52A55933B33}" type="parTrans" cxnId="{925831CF-1807-4F4D-8E83-BE240125F981}">
      <dgm:prSet/>
      <dgm:spPr/>
      <dgm:t>
        <a:bodyPr/>
        <a:lstStyle/>
        <a:p>
          <a:endParaRPr lang="en-US" sz="1600" b="0" i="0">
            <a:latin typeface="Avenir Roman" charset="0"/>
            <a:ea typeface="Avenir Roman" charset="0"/>
            <a:cs typeface="Avenir Roman" charset="0"/>
          </a:endParaRPr>
        </a:p>
      </dgm:t>
    </dgm:pt>
    <dgm:pt modelId="{CD688420-28F9-4E3B-ACE9-D6ACA65C6D5E}" type="sibTrans" cxnId="{925831CF-1807-4F4D-8E83-BE240125F981}">
      <dgm:prSet/>
      <dgm:spPr/>
      <dgm:t>
        <a:bodyPr/>
        <a:lstStyle/>
        <a:p>
          <a:endParaRPr lang="en-US" sz="1600" b="0" i="0">
            <a:latin typeface="Avenir Roman" charset="0"/>
            <a:ea typeface="Avenir Roman" charset="0"/>
            <a:cs typeface="Avenir Roman" charset="0"/>
          </a:endParaRPr>
        </a:p>
      </dgm:t>
    </dgm:pt>
    <dgm:pt modelId="{F2B44CFC-FCB5-4C2E-A5EA-749F214BF38D}">
      <dgm:prSet phldrT="[Text]" custT="1"/>
      <dgm:spPr>
        <a:noFill/>
        <a:effectLst>
          <a:outerShdw dist="23000" sx="1000" sy="1000" rotWithShape="0">
            <a:srgbClr val="000000"/>
          </a:outerShdw>
        </a:effectLst>
      </dgm:spPr>
      <dgm:t>
        <a:bodyPr/>
        <a:lstStyle/>
        <a:p>
          <a:r>
            <a:rPr kumimoji="1" lang="en-US" sz="1600" b="0" i="0" dirty="0" smtClean="0">
              <a:solidFill>
                <a:schemeClr val="tx1"/>
              </a:solidFill>
              <a:latin typeface="Avenir Roman" charset="0"/>
              <a:ea typeface="Avenir Roman" charset="0"/>
              <a:cs typeface="Avenir Roman" charset="0"/>
            </a:rPr>
            <a:t>Defines the training requirements for anyone exposed to voltages in excess of 50 volts</a:t>
          </a:r>
          <a:endParaRPr lang="en-US" sz="1600" b="0" i="0" dirty="0">
            <a:solidFill>
              <a:schemeClr val="tx1"/>
            </a:solidFill>
            <a:latin typeface="Avenir Roman" charset="0"/>
            <a:ea typeface="Avenir Roman" charset="0"/>
            <a:cs typeface="Avenir Roman" charset="0"/>
          </a:endParaRPr>
        </a:p>
      </dgm:t>
    </dgm:pt>
    <dgm:pt modelId="{DC82D7DE-A271-4EA9-9E98-4CAEDDC97BE9}" type="parTrans" cxnId="{EF2A86F0-1C61-491A-9D43-3692044DF372}">
      <dgm:prSet/>
      <dgm:spPr/>
      <dgm:t>
        <a:bodyPr/>
        <a:lstStyle/>
        <a:p>
          <a:endParaRPr lang="en-US" sz="1600" b="0" i="0">
            <a:latin typeface="Avenir Roman" charset="0"/>
            <a:ea typeface="Avenir Roman" charset="0"/>
            <a:cs typeface="Avenir Roman" charset="0"/>
          </a:endParaRPr>
        </a:p>
      </dgm:t>
    </dgm:pt>
    <dgm:pt modelId="{59BC5CBD-643F-4F33-BF44-A806E62806B0}" type="sibTrans" cxnId="{EF2A86F0-1C61-491A-9D43-3692044DF372}">
      <dgm:prSet/>
      <dgm:spPr/>
      <dgm:t>
        <a:bodyPr/>
        <a:lstStyle/>
        <a:p>
          <a:endParaRPr lang="en-US" sz="1600" b="0" i="0">
            <a:latin typeface="Avenir Roman" charset="0"/>
            <a:ea typeface="Avenir Roman" charset="0"/>
            <a:cs typeface="Avenir Roman" charset="0"/>
          </a:endParaRPr>
        </a:p>
      </dgm:t>
    </dgm:pt>
    <dgm:pt modelId="{C8C4C4AE-7AF6-4CA6-8497-78BCBDD72FA3}">
      <dgm:prSet phldrT="[Text]" custT="1"/>
      <dgm:spPr>
        <a:noFill/>
        <a:effectLst>
          <a:outerShdw dist="23000" sx="1000" sy="1000" rotWithShape="0">
            <a:srgbClr val="000000"/>
          </a:outerShdw>
        </a:effectLst>
      </dgm:spPr>
      <dgm:t>
        <a:bodyPr/>
        <a:lstStyle/>
        <a:p>
          <a:r>
            <a:rPr kumimoji="1" lang="en-US" sz="1600" b="0" i="0" dirty="0" smtClean="0">
              <a:solidFill>
                <a:schemeClr val="tx1"/>
              </a:solidFill>
              <a:latin typeface="Avenir Roman" charset="0"/>
              <a:ea typeface="Avenir Roman" charset="0"/>
              <a:cs typeface="Avenir Roman" charset="0"/>
            </a:rPr>
            <a:t>Employees must be qualified to work on or near exposed energized parts</a:t>
          </a:r>
          <a:endParaRPr lang="en-US" sz="1600" b="0" i="0" dirty="0">
            <a:solidFill>
              <a:schemeClr val="tx1"/>
            </a:solidFill>
            <a:latin typeface="Avenir Roman" charset="0"/>
            <a:ea typeface="Avenir Roman" charset="0"/>
            <a:cs typeface="Avenir Roman" charset="0"/>
          </a:endParaRPr>
        </a:p>
      </dgm:t>
    </dgm:pt>
    <dgm:pt modelId="{84ED393C-3058-4ADE-B504-68169C3D0AD7}" type="parTrans" cxnId="{43B0A4DD-C5CC-46CD-A8BD-F7D6C9A72B2A}">
      <dgm:prSet/>
      <dgm:spPr/>
      <dgm:t>
        <a:bodyPr/>
        <a:lstStyle/>
        <a:p>
          <a:endParaRPr lang="en-US" sz="1600" b="0" i="0">
            <a:latin typeface="Avenir Roman" charset="0"/>
            <a:ea typeface="Avenir Roman" charset="0"/>
            <a:cs typeface="Avenir Roman" charset="0"/>
          </a:endParaRPr>
        </a:p>
      </dgm:t>
    </dgm:pt>
    <dgm:pt modelId="{3A486ED2-1DE7-4DAA-9BDC-6CB67354D363}" type="sibTrans" cxnId="{43B0A4DD-C5CC-46CD-A8BD-F7D6C9A72B2A}">
      <dgm:prSet/>
      <dgm:spPr/>
      <dgm:t>
        <a:bodyPr/>
        <a:lstStyle/>
        <a:p>
          <a:endParaRPr lang="en-US" sz="1600" b="0" i="0">
            <a:latin typeface="Avenir Roman" charset="0"/>
            <a:ea typeface="Avenir Roman" charset="0"/>
            <a:cs typeface="Avenir Roman" charset="0"/>
          </a:endParaRPr>
        </a:p>
      </dgm:t>
    </dgm:pt>
    <dgm:pt modelId="{CA911667-D521-4AF4-A002-24886220FE87}">
      <dgm:prSet phldrT="[Text]" custT="1"/>
      <dgm:spPr>
        <a:noFill/>
        <a:effectLst>
          <a:outerShdw dist="23000" sx="1000" sy="1000" rotWithShape="0">
            <a:srgbClr val="000000"/>
          </a:outerShdw>
        </a:effectLst>
      </dgm:spPr>
      <dgm:t>
        <a:bodyPr/>
        <a:lstStyle/>
        <a:p>
          <a:r>
            <a:rPr kumimoji="1" lang="en-US" sz="1600" b="1" i="0" dirty="0" smtClean="0">
              <a:solidFill>
                <a:schemeClr val="tx1"/>
              </a:solidFill>
              <a:latin typeface="Avenir Heavy" charset="0"/>
              <a:ea typeface="Avenir Heavy" charset="0"/>
              <a:cs typeface="Avenir Heavy" charset="0"/>
            </a:rPr>
            <a:t>NFPA 70E: Standard for Electrical Safety in the Workplace 2012</a:t>
          </a:r>
          <a:endParaRPr lang="en-US" sz="1600" b="1" i="0" dirty="0">
            <a:solidFill>
              <a:schemeClr val="tx1"/>
            </a:solidFill>
            <a:latin typeface="Avenir Heavy" charset="0"/>
            <a:ea typeface="Avenir Heavy" charset="0"/>
            <a:cs typeface="Avenir Heavy" charset="0"/>
          </a:endParaRPr>
        </a:p>
      </dgm:t>
    </dgm:pt>
    <dgm:pt modelId="{5163C23A-8D6D-4A48-860C-6DF580E8E68B}" type="parTrans" cxnId="{D53497A6-CE2F-45D7-B620-2361EC158E6C}">
      <dgm:prSet/>
      <dgm:spPr/>
      <dgm:t>
        <a:bodyPr/>
        <a:lstStyle/>
        <a:p>
          <a:endParaRPr lang="en-US" sz="1600" b="0" i="0">
            <a:latin typeface="Avenir Roman" charset="0"/>
            <a:ea typeface="Avenir Roman" charset="0"/>
            <a:cs typeface="Avenir Roman" charset="0"/>
          </a:endParaRPr>
        </a:p>
      </dgm:t>
    </dgm:pt>
    <dgm:pt modelId="{BF613DF4-1FE3-4229-9081-4C44CE31D969}" type="sibTrans" cxnId="{D53497A6-CE2F-45D7-B620-2361EC158E6C}">
      <dgm:prSet/>
      <dgm:spPr/>
      <dgm:t>
        <a:bodyPr/>
        <a:lstStyle/>
        <a:p>
          <a:endParaRPr lang="en-US" sz="1600" b="0" i="0">
            <a:latin typeface="Avenir Roman" charset="0"/>
            <a:ea typeface="Avenir Roman" charset="0"/>
            <a:cs typeface="Avenir Roman" charset="0"/>
          </a:endParaRPr>
        </a:p>
      </dgm:t>
    </dgm:pt>
    <dgm:pt modelId="{3258A027-DBEC-4DD5-A139-870688F907CA}">
      <dgm:prSet phldrT="[Text]" custT="1"/>
      <dgm:spPr>
        <a:noFill/>
        <a:effectLst>
          <a:outerShdw dist="23000" sx="1000" sy="1000" rotWithShape="0">
            <a:srgbClr val="000000"/>
          </a:outerShdw>
        </a:effectLst>
      </dgm:spPr>
      <dgm:t>
        <a:bodyPr/>
        <a:lstStyle/>
        <a:p>
          <a:r>
            <a:rPr lang="en-US" sz="1600" b="0" i="0" dirty="0" smtClean="0">
              <a:solidFill>
                <a:schemeClr val="tx1"/>
              </a:solidFill>
              <a:latin typeface="Avenir Roman" charset="0"/>
              <a:ea typeface="Avenir Roman" charset="0"/>
              <a:cs typeface="Avenir Roman" charset="0"/>
            </a:rPr>
            <a:t>Explains reason behind the rule and how to comply</a:t>
          </a:r>
          <a:endParaRPr lang="en-US" sz="1600" b="0" i="0" dirty="0">
            <a:solidFill>
              <a:schemeClr val="tx1"/>
            </a:solidFill>
            <a:latin typeface="Avenir Roman" charset="0"/>
            <a:ea typeface="Avenir Roman" charset="0"/>
            <a:cs typeface="Avenir Roman" charset="0"/>
          </a:endParaRPr>
        </a:p>
      </dgm:t>
    </dgm:pt>
    <dgm:pt modelId="{AF0C7BB4-4636-45B9-9BD8-7AE93BC56498}" type="parTrans" cxnId="{56957C30-4AC5-4780-9251-E4C0B0347D6A}">
      <dgm:prSet/>
      <dgm:spPr/>
      <dgm:t>
        <a:bodyPr/>
        <a:lstStyle/>
        <a:p>
          <a:endParaRPr lang="en-US" sz="1600" b="0" i="0">
            <a:latin typeface="Avenir Roman" charset="0"/>
            <a:ea typeface="Avenir Roman" charset="0"/>
            <a:cs typeface="Avenir Roman" charset="0"/>
          </a:endParaRPr>
        </a:p>
      </dgm:t>
    </dgm:pt>
    <dgm:pt modelId="{0A022DA9-80BC-4481-A8F2-EA4B0D423B02}" type="sibTrans" cxnId="{56957C30-4AC5-4780-9251-E4C0B0347D6A}">
      <dgm:prSet/>
      <dgm:spPr/>
      <dgm:t>
        <a:bodyPr/>
        <a:lstStyle/>
        <a:p>
          <a:endParaRPr lang="en-US" sz="1600" b="0" i="0">
            <a:latin typeface="Avenir Roman" charset="0"/>
            <a:ea typeface="Avenir Roman" charset="0"/>
            <a:cs typeface="Avenir Roman" charset="0"/>
          </a:endParaRPr>
        </a:p>
      </dgm:t>
    </dgm:pt>
    <dgm:pt modelId="{CC562449-37BE-4502-BD95-73168C8BBB48}">
      <dgm:prSet phldrT="[Text]" custT="1"/>
      <dgm:spPr>
        <a:noFill/>
        <a:effectLst>
          <a:outerShdw dist="23000" sx="1000" sy="1000" rotWithShape="0">
            <a:srgbClr val="000000"/>
          </a:outerShdw>
        </a:effectLst>
      </dgm:spPr>
      <dgm:t>
        <a:bodyPr/>
        <a:lstStyle/>
        <a:p>
          <a:r>
            <a:rPr lang="en-US" sz="1600" b="0" i="0" dirty="0" smtClean="0">
              <a:solidFill>
                <a:schemeClr val="tx1"/>
              </a:solidFill>
              <a:latin typeface="Avenir Roman" charset="0"/>
              <a:ea typeface="Avenir Roman" charset="0"/>
              <a:cs typeface="Avenir Roman" charset="0"/>
            </a:rPr>
            <a:t>Safe work practices, PPE and lockout/</a:t>
          </a:r>
          <a:r>
            <a:rPr lang="en-US" sz="1600" b="0" i="0" dirty="0" err="1" smtClean="0">
              <a:solidFill>
                <a:schemeClr val="tx1"/>
              </a:solidFill>
              <a:latin typeface="Avenir Roman" charset="0"/>
              <a:ea typeface="Avenir Roman" charset="0"/>
              <a:cs typeface="Avenir Roman" charset="0"/>
            </a:rPr>
            <a:t>tagout</a:t>
          </a:r>
          <a:r>
            <a:rPr lang="en-US" sz="1600" b="0" i="0" dirty="0" smtClean="0">
              <a:solidFill>
                <a:schemeClr val="tx1"/>
              </a:solidFill>
              <a:latin typeface="Avenir Roman" charset="0"/>
              <a:ea typeface="Avenir Roman" charset="0"/>
              <a:cs typeface="Avenir Roman" charset="0"/>
            </a:rPr>
            <a:t> procedures</a:t>
          </a:r>
          <a:endParaRPr lang="en-US" sz="1600" b="0" i="0" dirty="0">
            <a:solidFill>
              <a:schemeClr val="tx1"/>
            </a:solidFill>
            <a:latin typeface="Avenir Roman" charset="0"/>
            <a:ea typeface="Avenir Roman" charset="0"/>
            <a:cs typeface="Avenir Roman" charset="0"/>
          </a:endParaRPr>
        </a:p>
      </dgm:t>
    </dgm:pt>
    <dgm:pt modelId="{40DE7E7F-193E-417C-A8CC-73FA079378B6}" type="parTrans" cxnId="{22ED36AD-63E3-4627-9E6F-2D766E22208A}">
      <dgm:prSet/>
      <dgm:spPr/>
      <dgm:t>
        <a:bodyPr/>
        <a:lstStyle/>
        <a:p>
          <a:endParaRPr lang="en-US" sz="1600" b="0" i="0">
            <a:latin typeface="Avenir Roman" charset="0"/>
            <a:ea typeface="Avenir Roman" charset="0"/>
            <a:cs typeface="Avenir Roman" charset="0"/>
          </a:endParaRPr>
        </a:p>
      </dgm:t>
    </dgm:pt>
    <dgm:pt modelId="{84FC81F7-04DD-447C-8857-CB43A7E594E3}" type="sibTrans" cxnId="{22ED36AD-63E3-4627-9E6F-2D766E22208A}">
      <dgm:prSet/>
      <dgm:spPr/>
      <dgm:t>
        <a:bodyPr/>
        <a:lstStyle/>
        <a:p>
          <a:endParaRPr lang="en-US" sz="1600" b="0" i="0">
            <a:latin typeface="Avenir Roman" charset="0"/>
            <a:ea typeface="Avenir Roman" charset="0"/>
            <a:cs typeface="Avenir Roman" charset="0"/>
          </a:endParaRPr>
        </a:p>
      </dgm:t>
    </dgm:pt>
    <dgm:pt modelId="{13BE7178-F0C0-49F3-B789-E200E2B125FF}">
      <dgm:prSet phldrT="[Text]" custT="1"/>
      <dgm:spPr>
        <a:noFill/>
        <a:effectLst>
          <a:outerShdw dist="23000" sx="1000" sy="1000" rotWithShape="0">
            <a:srgbClr val="000000"/>
          </a:outerShdw>
        </a:effectLst>
      </dgm:spPr>
      <dgm:t>
        <a:bodyPr/>
        <a:lstStyle/>
        <a:p>
          <a:r>
            <a:rPr lang="en-US" sz="1600" b="1" i="0" dirty="0" smtClean="0">
              <a:solidFill>
                <a:schemeClr val="tx1"/>
              </a:solidFill>
              <a:latin typeface="Avenir Heavy" charset="0"/>
              <a:ea typeface="Avenir Heavy" charset="0"/>
              <a:cs typeface="Avenir Heavy" charset="0"/>
            </a:rPr>
            <a:t>BS EN 50191:2010</a:t>
          </a:r>
          <a:endParaRPr lang="en-US" sz="1600" b="1" i="0" dirty="0">
            <a:solidFill>
              <a:schemeClr val="tx1"/>
            </a:solidFill>
            <a:latin typeface="Avenir Heavy" charset="0"/>
            <a:ea typeface="Avenir Heavy" charset="0"/>
            <a:cs typeface="Avenir Heavy" charset="0"/>
          </a:endParaRPr>
        </a:p>
      </dgm:t>
    </dgm:pt>
    <dgm:pt modelId="{E44D68BF-47BE-4E93-975F-D1B5A11047DD}" type="parTrans" cxnId="{C29E06B9-E03B-4C8B-85AC-E33FEED7E259}">
      <dgm:prSet/>
      <dgm:spPr/>
      <dgm:t>
        <a:bodyPr/>
        <a:lstStyle/>
        <a:p>
          <a:endParaRPr lang="en-US" sz="1600" b="0" i="0">
            <a:latin typeface="Avenir Roman" charset="0"/>
            <a:ea typeface="Avenir Roman" charset="0"/>
            <a:cs typeface="Avenir Roman" charset="0"/>
          </a:endParaRPr>
        </a:p>
      </dgm:t>
    </dgm:pt>
    <dgm:pt modelId="{C7095AA1-DA0D-40E6-9506-E34E524768E1}" type="sibTrans" cxnId="{C29E06B9-E03B-4C8B-85AC-E33FEED7E259}">
      <dgm:prSet/>
      <dgm:spPr/>
      <dgm:t>
        <a:bodyPr/>
        <a:lstStyle/>
        <a:p>
          <a:endParaRPr lang="en-US" sz="1600" b="0" i="0">
            <a:latin typeface="Avenir Roman" charset="0"/>
            <a:ea typeface="Avenir Roman" charset="0"/>
            <a:cs typeface="Avenir Roman" charset="0"/>
          </a:endParaRPr>
        </a:p>
      </dgm:t>
    </dgm:pt>
    <dgm:pt modelId="{335643B9-433F-4DCC-939A-963D570389AB}">
      <dgm:prSet phldrT="[Text]" custT="1"/>
      <dgm:spPr>
        <a:noFill/>
        <a:effectLst>
          <a:outerShdw dist="23000" sx="1000" sy="1000" rotWithShape="0">
            <a:srgbClr val="000000"/>
          </a:outerShdw>
        </a:effectLst>
      </dgm:spPr>
      <dgm:t>
        <a:bodyPr/>
        <a:lstStyle/>
        <a:p>
          <a:r>
            <a:rPr lang="en-US" sz="1600" b="0" i="0" dirty="0" smtClean="0">
              <a:solidFill>
                <a:schemeClr val="tx1"/>
              </a:solidFill>
              <a:latin typeface="Avenir Roman" charset="0"/>
              <a:ea typeface="Avenir Roman" charset="0"/>
              <a:cs typeface="Avenir Roman" charset="0"/>
            </a:rPr>
            <a:t>Erection and Operation of Electrical Test Equipment</a:t>
          </a:r>
          <a:endParaRPr lang="en-US" sz="1600" b="0" i="0" dirty="0">
            <a:solidFill>
              <a:schemeClr val="tx1"/>
            </a:solidFill>
            <a:latin typeface="Avenir Roman" charset="0"/>
            <a:ea typeface="Avenir Roman" charset="0"/>
            <a:cs typeface="Avenir Roman" charset="0"/>
          </a:endParaRPr>
        </a:p>
      </dgm:t>
    </dgm:pt>
    <dgm:pt modelId="{65EA924A-DAF2-42DA-AE00-1D7DAF2727EC}" type="parTrans" cxnId="{DBA52FF6-6B50-448F-8948-93AE8A98B1BE}">
      <dgm:prSet/>
      <dgm:spPr/>
      <dgm:t>
        <a:bodyPr/>
        <a:lstStyle/>
        <a:p>
          <a:endParaRPr lang="en-US" sz="1600" b="0" i="0">
            <a:latin typeface="Avenir Roman" charset="0"/>
            <a:ea typeface="Avenir Roman" charset="0"/>
            <a:cs typeface="Avenir Roman" charset="0"/>
          </a:endParaRPr>
        </a:p>
      </dgm:t>
    </dgm:pt>
    <dgm:pt modelId="{3B679E10-ECE9-418D-A8D5-9A2B84F71CA7}" type="sibTrans" cxnId="{DBA52FF6-6B50-448F-8948-93AE8A98B1BE}">
      <dgm:prSet/>
      <dgm:spPr/>
      <dgm:t>
        <a:bodyPr/>
        <a:lstStyle/>
        <a:p>
          <a:endParaRPr lang="en-US" sz="1600" b="0" i="0">
            <a:latin typeface="Avenir Roman" charset="0"/>
            <a:ea typeface="Avenir Roman" charset="0"/>
            <a:cs typeface="Avenir Roman" charset="0"/>
          </a:endParaRPr>
        </a:p>
      </dgm:t>
    </dgm:pt>
    <dgm:pt modelId="{359BB2B8-775B-4A5B-8558-6F3D5AD898C3}">
      <dgm:prSet phldrT="[Text]" custT="1"/>
      <dgm:spPr>
        <a:noFill/>
        <a:effectLst>
          <a:outerShdw dist="23000" sx="1000" sy="1000" rotWithShape="0">
            <a:srgbClr val="000000"/>
          </a:outerShdw>
        </a:effectLst>
      </dgm:spPr>
      <dgm:t>
        <a:bodyPr/>
        <a:lstStyle/>
        <a:p>
          <a:r>
            <a:rPr lang="en-US" sz="1600" b="0" i="0" dirty="0" smtClean="0">
              <a:solidFill>
                <a:schemeClr val="tx1"/>
              </a:solidFill>
              <a:latin typeface="Avenir Roman" charset="0"/>
              <a:ea typeface="Avenir Roman" charset="0"/>
              <a:cs typeface="Avenir Roman" charset="0"/>
            </a:rPr>
            <a:t>Defines recommended setups for electrical testing stations</a:t>
          </a:r>
          <a:endParaRPr lang="en-US" sz="1600" b="0" i="0" dirty="0">
            <a:solidFill>
              <a:schemeClr val="tx1"/>
            </a:solidFill>
            <a:latin typeface="Avenir Roman" charset="0"/>
            <a:ea typeface="Avenir Roman" charset="0"/>
            <a:cs typeface="Avenir Roman" charset="0"/>
          </a:endParaRPr>
        </a:p>
      </dgm:t>
    </dgm:pt>
    <dgm:pt modelId="{9C257882-6798-4142-BCA4-DEECC02464A2}" type="parTrans" cxnId="{70E6F135-72D6-4116-BB43-75A89C4EDA70}">
      <dgm:prSet/>
      <dgm:spPr/>
      <dgm:t>
        <a:bodyPr/>
        <a:lstStyle/>
        <a:p>
          <a:endParaRPr lang="en-US" sz="1600" b="0" i="0">
            <a:latin typeface="Avenir Roman" charset="0"/>
            <a:ea typeface="Avenir Roman" charset="0"/>
            <a:cs typeface="Avenir Roman" charset="0"/>
          </a:endParaRPr>
        </a:p>
      </dgm:t>
    </dgm:pt>
    <dgm:pt modelId="{ABDF0C12-D9EE-4DCE-A8ED-9858340574E5}" type="sibTrans" cxnId="{70E6F135-72D6-4116-BB43-75A89C4EDA70}">
      <dgm:prSet/>
      <dgm:spPr/>
      <dgm:t>
        <a:bodyPr/>
        <a:lstStyle/>
        <a:p>
          <a:endParaRPr lang="en-US" sz="1600" b="0" i="0">
            <a:latin typeface="Avenir Roman" charset="0"/>
            <a:ea typeface="Avenir Roman" charset="0"/>
            <a:cs typeface="Avenir Roman" charset="0"/>
          </a:endParaRPr>
        </a:p>
      </dgm:t>
    </dgm:pt>
    <dgm:pt modelId="{2BE4A9DD-6B76-480E-BC43-ADD1FAD123AF}" type="pres">
      <dgm:prSet presAssocID="{D6033AE8-FFE9-4EF7-A075-077892D6011C}" presName="linear" presStyleCnt="0">
        <dgm:presLayoutVars>
          <dgm:dir/>
          <dgm:resizeHandles val="exact"/>
        </dgm:presLayoutVars>
      </dgm:prSet>
      <dgm:spPr/>
      <dgm:t>
        <a:bodyPr/>
        <a:lstStyle/>
        <a:p>
          <a:endParaRPr lang="en-US"/>
        </a:p>
      </dgm:t>
    </dgm:pt>
    <dgm:pt modelId="{6321DFCF-1825-4472-9315-E4B9CA6A5FF3}" type="pres">
      <dgm:prSet presAssocID="{2A782FC6-45DC-4F78-B107-530126DB265D}" presName="comp" presStyleCnt="0"/>
      <dgm:spPr/>
      <dgm:t>
        <a:bodyPr/>
        <a:lstStyle/>
        <a:p>
          <a:endParaRPr lang="en-US"/>
        </a:p>
      </dgm:t>
    </dgm:pt>
    <dgm:pt modelId="{6237F08E-B27C-444E-B3FE-AB3E6ECB06C1}" type="pres">
      <dgm:prSet presAssocID="{2A782FC6-45DC-4F78-B107-530126DB265D}" presName="box" presStyleLbl="node1" presStyleIdx="0" presStyleCnt="3"/>
      <dgm:spPr/>
      <dgm:t>
        <a:bodyPr/>
        <a:lstStyle/>
        <a:p>
          <a:endParaRPr lang="en-US"/>
        </a:p>
      </dgm:t>
    </dgm:pt>
    <dgm:pt modelId="{93037AD7-00AD-45C1-A9BA-658935DEF4CB}" type="pres">
      <dgm:prSet presAssocID="{2A782FC6-45DC-4F78-B107-530126DB265D}" presName="img" presStyleLbl="fgImgPlace1" presStyleIdx="0" presStyleCnt="3" custScaleX="91305" custScaleY="91305" custLinFactNeighborX="-272"/>
      <dgm:spPr>
        <a:blipFill rotWithShape="0">
          <a:blip xmlns:r="http://schemas.openxmlformats.org/officeDocument/2006/relationships" r:embed="rId1"/>
          <a:stretch>
            <a:fillRect/>
          </a:stretch>
        </a:blipFill>
      </dgm:spPr>
      <dgm:t>
        <a:bodyPr/>
        <a:lstStyle/>
        <a:p>
          <a:endParaRPr lang="en-US"/>
        </a:p>
      </dgm:t>
    </dgm:pt>
    <dgm:pt modelId="{ACD4A532-09EA-45BB-BB0C-AF66264867E0}" type="pres">
      <dgm:prSet presAssocID="{2A782FC6-45DC-4F78-B107-530126DB265D}" presName="text" presStyleLbl="node1" presStyleIdx="0" presStyleCnt="3">
        <dgm:presLayoutVars>
          <dgm:bulletEnabled val="1"/>
        </dgm:presLayoutVars>
      </dgm:prSet>
      <dgm:spPr/>
      <dgm:t>
        <a:bodyPr/>
        <a:lstStyle/>
        <a:p>
          <a:endParaRPr lang="en-US"/>
        </a:p>
      </dgm:t>
    </dgm:pt>
    <dgm:pt modelId="{5BE29F68-17B6-4C65-B65C-961D249989DD}" type="pres">
      <dgm:prSet presAssocID="{CD688420-28F9-4E3B-ACE9-D6ACA65C6D5E}" presName="spacer" presStyleCnt="0"/>
      <dgm:spPr/>
      <dgm:t>
        <a:bodyPr/>
        <a:lstStyle/>
        <a:p>
          <a:endParaRPr lang="en-US"/>
        </a:p>
      </dgm:t>
    </dgm:pt>
    <dgm:pt modelId="{18203B11-11B4-4A22-A151-CA11247C8C68}" type="pres">
      <dgm:prSet presAssocID="{CA911667-D521-4AF4-A002-24886220FE87}" presName="comp" presStyleCnt="0"/>
      <dgm:spPr/>
      <dgm:t>
        <a:bodyPr/>
        <a:lstStyle/>
        <a:p>
          <a:endParaRPr lang="en-US"/>
        </a:p>
      </dgm:t>
    </dgm:pt>
    <dgm:pt modelId="{B312748D-E4DF-4221-B9B9-AD6AFC7C81E5}" type="pres">
      <dgm:prSet presAssocID="{CA911667-D521-4AF4-A002-24886220FE87}" presName="box" presStyleLbl="node1" presStyleIdx="1" presStyleCnt="3"/>
      <dgm:spPr/>
      <dgm:t>
        <a:bodyPr/>
        <a:lstStyle/>
        <a:p>
          <a:endParaRPr lang="en-US"/>
        </a:p>
      </dgm:t>
    </dgm:pt>
    <dgm:pt modelId="{9E1308C4-E032-49CE-B60A-A3360A94CAC0}" type="pres">
      <dgm:prSet presAssocID="{CA911667-D521-4AF4-A002-24886220FE87}" presName="img" presStyleLbl="fgImgPlace1" presStyleIdx="1" presStyleCnt="3" custScaleX="75272"/>
      <dgm:spPr>
        <a:blipFill rotWithShape="0">
          <a:blip xmlns:r="http://schemas.openxmlformats.org/officeDocument/2006/relationships" r:embed="rId2"/>
          <a:stretch>
            <a:fillRect/>
          </a:stretch>
        </a:blipFill>
      </dgm:spPr>
      <dgm:t>
        <a:bodyPr/>
        <a:lstStyle/>
        <a:p>
          <a:endParaRPr lang="en-US"/>
        </a:p>
      </dgm:t>
    </dgm:pt>
    <dgm:pt modelId="{A774914F-0B49-44AD-A30F-CDF75F8AC30C}" type="pres">
      <dgm:prSet presAssocID="{CA911667-D521-4AF4-A002-24886220FE87}" presName="text" presStyleLbl="node1" presStyleIdx="1" presStyleCnt="3">
        <dgm:presLayoutVars>
          <dgm:bulletEnabled val="1"/>
        </dgm:presLayoutVars>
      </dgm:prSet>
      <dgm:spPr/>
      <dgm:t>
        <a:bodyPr/>
        <a:lstStyle/>
        <a:p>
          <a:endParaRPr lang="en-US"/>
        </a:p>
      </dgm:t>
    </dgm:pt>
    <dgm:pt modelId="{EF42E196-F176-46C6-94D1-B40AECA6C178}" type="pres">
      <dgm:prSet presAssocID="{BF613DF4-1FE3-4229-9081-4C44CE31D969}" presName="spacer" presStyleCnt="0"/>
      <dgm:spPr/>
      <dgm:t>
        <a:bodyPr/>
        <a:lstStyle/>
        <a:p>
          <a:endParaRPr lang="en-US"/>
        </a:p>
      </dgm:t>
    </dgm:pt>
    <dgm:pt modelId="{4CB614C9-74C6-4207-925B-A81D3ACCBDD5}" type="pres">
      <dgm:prSet presAssocID="{13BE7178-F0C0-49F3-B789-E200E2B125FF}" presName="comp" presStyleCnt="0"/>
      <dgm:spPr/>
      <dgm:t>
        <a:bodyPr/>
        <a:lstStyle/>
        <a:p>
          <a:endParaRPr lang="en-US"/>
        </a:p>
      </dgm:t>
    </dgm:pt>
    <dgm:pt modelId="{56B7D80B-C6DE-4104-8A47-5EF136578EC8}" type="pres">
      <dgm:prSet presAssocID="{13BE7178-F0C0-49F3-B789-E200E2B125FF}" presName="box" presStyleLbl="node1" presStyleIdx="2" presStyleCnt="3"/>
      <dgm:spPr/>
      <dgm:t>
        <a:bodyPr/>
        <a:lstStyle/>
        <a:p>
          <a:endParaRPr lang="en-US"/>
        </a:p>
      </dgm:t>
    </dgm:pt>
    <dgm:pt modelId="{9D3C629C-74A0-4B42-98C6-2577D37A82CE}" type="pres">
      <dgm:prSet presAssocID="{13BE7178-F0C0-49F3-B789-E200E2B125FF}" presName="img" presStyleLbl="fgImgPlace1" presStyleIdx="2" presStyleCnt="3" custScaleX="93182" custScaleY="93182"/>
      <dgm:spPr>
        <a:blipFill rotWithShape="0">
          <a:blip xmlns:r="http://schemas.openxmlformats.org/officeDocument/2006/relationships" r:embed="rId3"/>
          <a:stretch>
            <a:fillRect/>
          </a:stretch>
        </a:blipFill>
      </dgm:spPr>
      <dgm:t>
        <a:bodyPr/>
        <a:lstStyle/>
        <a:p>
          <a:endParaRPr lang="en-US"/>
        </a:p>
      </dgm:t>
    </dgm:pt>
    <dgm:pt modelId="{F4E3B838-98C1-4B9D-AC7F-62FEA82FA1B1}" type="pres">
      <dgm:prSet presAssocID="{13BE7178-F0C0-49F3-B789-E200E2B125FF}" presName="text" presStyleLbl="node1" presStyleIdx="2" presStyleCnt="3">
        <dgm:presLayoutVars>
          <dgm:bulletEnabled val="1"/>
        </dgm:presLayoutVars>
      </dgm:prSet>
      <dgm:spPr/>
      <dgm:t>
        <a:bodyPr/>
        <a:lstStyle/>
        <a:p>
          <a:endParaRPr lang="en-US"/>
        </a:p>
      </dgm:t>
    </dgm:pt>
  </dgm:ptLst>
  <dgm:cxnLst>
    <dgm:cxn modelId="{C47F1B7D-1964-8B4F-B0D2-B4104BF87D4D}" type="presOf" srcId="{335643B9-433F-4DCC-939A-963D570389AB}" destId="{56B7D80B-C6DE-4104-8A47-5EF136578EC8}" srcOrd="0" destOrd="1" presId="urn:microsoft.com/office/officeart/2005/8/layout/vList4#1"/>
    <dgm:cxn modelId="{D53497A6-CE2F-45D7-B620-2361EC158E6C}" srcId="{D6033AE8-FFE9-4EF7-A075-077892D6011C}" destId="{CA911667-D521-4AF4-A002-24886220FE87}" srcOrd="1" destOrd="0" parTransId="{5163C23A-8D6D-4A48-860C-6DF580E8E68B}" sibTransId="{BF613DF4-1FE3-4229-9081-4C44CE31D969}"/>
    <dgm:cxn modelId="{6F904F2A-06C2-9447-B0F7-895CF46388C8}" type="presOf" srcId="{3258A027-DBEC-4DD5-A139-870688F907CA}" destId="{A774914F-0B49-44AD-A30F-CDF75F8AC30C}" srcOrd="1" destOrd="1" presId="urn:microsoft.com/office/officeart/2005/8/layout/vList4#1"/>
    <dgm:cxn modelId="{5FF4300E-3C66-4745-9514-BEC391B6F783}" type="presOf" srcId="{C8C4C4AE-7AF6-4CA6-8497-78BCBDD72FA3}" destId="{6237F08E-B27C-444E-B3FE-AB3E6ECB06C1}" srcOrd="0" destOrd="2" presId="urn:microsoft.com/office/officeart/2005/8/layout/vList4#1"/>
    <dgm:cxn modelId="{DBA52FF6-6B50-448F-8948-93AE8A98B1BE}" srcId="{13BE7178-F0C0-49F3-B789-E200E2B125FF}" destId="{335643B9-433F-4DCC-939A-963D570389AB}" srcOrd="0" destOrd="0" parTransId="{65EA924A-DAF2-42DA-AE00-1D7DAF2727EC}" sibTransId="{3B679E10-ECE9-418D-A8D5-9A2B84F71CA7}"/>
    <dgm:cxn modelId="{32296FD0-C9EE-1145-A90F-66C588147870}" type="presOf" srcId="{F2B44CFC-FCB5-4C2E-A5EA-749F214BF38D}" destId="{ACD4A532-09EA-45BB-BB0C-AF66264867E0}" srcOrd="1" destOrd="1" presId="urn:microsoft.com/office/officeart/2005/8/layout/vList4#1"/>
    <dgm:cxn modelId="{D755C2E5-D133-8346-AF74-F910C497720F}" type="presOf" srcId="{13BE7178-F0C0-49F3-B789-E200E2B125FF}" destId="{56B7D80B-C6DE-4104-8A47-5EF136578EC8}" srcOrd="0" destOrd="0" presId="urn:microsoft.com/office/officeart/2005/8/layout/vList4#1"/>
    <dgm:cxn modelId="{56957C30-4AC5-4780-9251-E4C0B0347D6A}" srcId="{CA911667-D521-4AF4-A002-24886220FE87}" destId="{3258A027-DBEC-4DD5-A139-870688F907CA}" srcOrd="0" destOrd="0" parTransId="{AF0C7BB4-4636-45B9-9BD8-7AE93BC56498}" sibTransId="{0A022DA9-80BC-4481-A8F2-EA4B0D423B02}"/>
    <dgm:cxn modelId="{22ED36AD-63E3-4627-9E6F-2D766E22208A}" srcId="{CA911667-D521-4AF4-A002-24886220FE87}" destId="{CC562449-37BE-4502-BD95-73168C8BBB48}" srcOrd="1" destOrd="0" parTransId="{40DE7E7F-193E-417C-A8CC-73FA079378B6}" sibTransId="{84FC81F7-04DD-447C-8857-CB43A7E594E3}"/>
    <dgm:cxn modelId="{CEFF22ED-A408-814C-B888-EF7FC0953F9A}" type="presOf" srcId="{C8C4C4AE-7AF6-4CA6-8497-78BCBDD72FA3}" destId="{ACD4A532-09EA-45BB-BB0C-AF66264867E0}" srcOrd="1" destOrd="2" presId="urn:microsoft.com/office/officeart/2005/8/layout/vList4#1"/>
    <dgm:cxn modelId="{46487789-F5FC-924D-864F-5B5D6872A3F3}" type="presOf" srcId="{335643B9-433F-4DCC-939A-963D570389AB}" destId="{F4E3B838-98C1-4B9D-AC7F-62FEA82FA1B1}" srcOrd="1" destOrd="1" presId="urn:microsoft.com/office/officeart/2005/8/layout/vList4#1"/>
    <dgm:cxn modelId="{2D0DF82D-C33F-BC49-8EF6-95C26C0EC25A}" type="presOf" srcId="{13BE7178-F0C0-49F3-B789-E200E2B125FF}" destId="{F4E3B838-98C1-4B9D-AC7F-62FEA82FA1B1}" srcOrd="1" destOrd="0" presId="urn:microsoft.com/office/officeart/2005/8/layout/vList4#1"/>
    <dgm:cxn modelId="{7F273AAF-28E7-094E-AFAA-1173ED0BEDFB}" type="presOf" srcId="{359BB2B8-775B-4A5B-8558-6F3D5AD898C3}" destId="{56B7D80B-C6DE-4104-8A47-5EF136578EC8}" srcOrd="0" destOrd="2" presId="urn:microsoft.com/office/officeart/2005/8/layout/vList4#1"/>
    <dgm:cxn modelId="{B61CA309-76D4-DD4A-8197-C75CEFB58D30}" type="presOf" srcId="{CC562449-37BE-4502-BD95-73168C8BBB48}" destId="{B312748D-E4DF-4221-B9B9-AD6AFC7C81E5}" srcOrd="0" destOrd="2" presId="urn:microsoft.com/office/officeart/2005/8/layout/vList4#1"/>
    <dgm:cxn modelId="{28FF5D3D-CC69-1546-B285-B0F3660F1688}" type="presOf" srcId="{CA911667-D521-4AF4-A002-24886220FE87}" destId="{A774914F-0B49-44AD-A30F-CDF75F8AC30C}" srcOrd="1" destOrd="0" presId="urn:microsoft.com/office/officeart/2005/8/layout/vList4#1"/>
    <dgm:cxn modelId="{43B0A4DD-C5CC-46CD-A8BD-F7D6C9A72B2A}" srcId="{2A782FC6-45DC-4F78-B107-530126DB265D}" destId="{C8C4C4AE-7AF6-4CA6-8497-78BCBDD72FA3}" srcOrd="1" destOrd="0" parTransId="{84ED393C-3058-4ADE-B504-68169C3D0AD7}" sibTransId="{3A486ED2-1DE7-4DAA-9BDC-6CB67354D363}"/>
    <dgm:cxn modelId="{925831CF-1807-4F4D-8E83-BE240125F981}" srcId="{D6033AE8-FFE9-4EF7-A075-077892D6011C}" destId="{2A782FC6-45DC-4F78-B107-530126DB265D}" srcOrd="0" destOrd="0" parTransId="{FA756D50-DFD8-4218-B741-E52A55933B33}" sibTransId="{CD688420-28F9-4E3B-ACE9-D6ACA65C6D5E}"/>
    <dgm:cxn modelId="{3366B2D0-50E6-8142-A571-3B622D0505B5}" type="presOf" srcId="{359BB2B8-775B-4A5B-8558-6F3D5AD898C3}" destId="{F4E3B838-98C1-4B9D-AC7F-62FEA82FA1B1}" srcOrd="1" destOrd="2" presId="urn:microsoft.com/office/officeart/2005/8/layout/vList4#1"/>
    <dgm:cxn modelId="{45200BD4-E0F7-CE45-A0EE-604A222112E9}" type="presOf" srcId="{3258A027-DBEC-4DD5-A139-870688F907CA}" destId="{B312748D-E4DF-4221-B9B9-AD6AFC7C81E5}" srcOrd="0" destOrd="1" presId="urn:microsoft.com/office/officeart/2005/8/layout/vList4#1"/>
    <dgm:cxn modelId="{70E6F135-72D6-4116-BB43-75A89C4EDA70}" srcId="{13BE7178-F0C0-49F3-B789-E200E2B125FF}" destId="{359BB2B8-775B-4A5B-8558-6F3D5AD898C3}" srcOrd="1" destOrd="0" parTransId="{9C257882-6798-4142-BCA4-DEECC02464A2}" sibTransId="{ABDF0C12-D9EE-4DCE-A8ED-9858340574E5}"/>
    <dgm:cxn modelId="{C29E06B9-E03B-4C8B-85AC-E33FEED7E259}" srcId="{D6033AE8-FFE9-4EF7-A075-077892D6011C}" destId="{13BE7178-F0C0-49F3-B789-E200E2B125FF}" srcOrd="2" destOrd="0" parTransId="{E44D68BF-47BE-4E93-975F-D1B5A11047DD}" sibTransId="{C7095AA1-DA0D-40E6-9506-E34E524768E1}"/>
    <dgm:cxn modelId="{A4BBD0EB-7C25-EE48-95F8-C1D83225C46E}" type="presOf" srcId="{CC562449-37BE-4502-BD95-73168C8BBB48}" destId="{A774914F-0B49-44AD-A30F-CDF75F8AC30C}" srcOrd="1" destOrd="2" presId="urn:microsoft.com/office/officeart/2005/8/layout/vList4#1"/>
    <dgm:cxn modelId="{05087F79-2459-E847-9714-98F84C9E17D5}" type="presOf" srcId="{2A782FC6-45DC-4F78-B107-530126DB265D}" destId="{6237F08E-B27C-444E-B3FE-AB3E6ECB06C1}" srcOrd="0" destOrd="0" presId="urn:microsoft.com/office/officeart/2005/8/layout/vList4#1"/>
    <dgm:cxn modelId="{EF2A86F0-1C61-491A-9D43-3692044DF372}" srcId="{2A782FC6-45DC-4F78-B107-530126DB265D}" destId="{F2B44CFC-FCB5-4C2E-A5EA-749F214BF38D}" srcOrd="0" destOrd="0" parTransId="{DC82D7DE-A271-4EA9-9E98-4CAEDDC97BE9}" sibTransId="{59BC5CBD-643F-4F33-BF44-A806E62806B0}"/>
    <dgm:cxn modelId="{42211CE7-029E-3B4A-89FE-C9CC44192800}" type="presOf" srcId="{D6033AE8-FFE9-4EF7-A075-077892D6011C}" destId="{2BE4A9DD-6B76-480E-BC43-ADD1FAD123AF}" srcOrd="0" destOrd="0" presId="urn:microsoft.com/office/officeart/2005/8/layout/vList4#1"/>
    <dgm:cxn modelId="{7A154904-6372-3D47-BB1E-0810BCC9FEEA}" type="presOf" srcId="{2A782FC6-45DC-4F78-B107-530126DB265D}" destId="{ACD4A532-09EA-45BB-BB0C-AF66264867E0}" srcOrd="1" destOrd="0" presId="urn:microsoft.com/office/officeart/2005/8/layout/vList4#1"/>
    <dgm:cxn modelId="{98E37874-30DE-934F-BA78-03761FF4326B}" type="presOf" srcId="{CA911667-D521-4AF4-A002-24886220FE87}" destId="{B312748D-E4DF-4221-B9B9-AD6AFC7C81E5}" srcOrd="0" destOrd="0" presId="urn:microsoft.com/office/officeart/2005/8/layout/vList4#1"/>
    <dgm:cxn modelId="{CF1CD31E-51BA-1541-AE3F-4C373D106FC9}" type="presOf" srcId="{F2B44CFC-FCB5-4C2E-A5EA-749F214BF38D}" destId="{6237F08E-B27C-444E-B3FE-AB3E6ECB06C1}" srcOrd="0" destOrd="1" presId="urn:microsoft.com/office/officeart/2005/8/layout/vList4#1"/>
    <dgm:cxn modelId="{A4BEB9F6-F72E-6F46-A16F-CF9811D289E6}" type="presParOf" srcId="{2BE4A9DD-6B76-480E-BC43-ADD1FAD123AF}" destId="{6321DFCF-1825-4472-9315-E4B9CA6A5FF3}" srcOrd="0" destOrd="0" presId="urn:microsoft.com/office/officeart/2005/8/layout/vList4#1"/>
    <dgm:cxn modelId="{928FFCB0-717F-FC44-A44D-FDC1B241664F}" type="presParOf" srcId="{6321DFCF-1825-4472-9315-E4B9CA6A5FF3}" destId="{6237F08E-B27C-444E-B3FE-AB3E6ECB06C1}" srcOrd="0" destOrd="0" presId="urn:microsoft.com/office/officeart/2005/8/layout/vList4#1"/>
    <dgm:cxn modelId="{38C78A99-8BFF-1542-BBF3-C4E670FFC4AC}" type="presParOf" srcId="{6321DFCF-1825-4472-9315-E4B9CA6A5FF3}" destId="{93037AD7-00AD-45C1-A9BA-658935DEF4CB}" srcOrd="1" destOrd="0" presId="urn:microsoft.com/office/officeart/2005/8/layout/vList4#1"/>
    <dgm:cxn modelId="{46AD3B31-4152-AD4D-AAFF-A98378F3C20A}" type="presParOf" srcId="{6321DFCF-1825-4472-9315-E4B9CA6A5FF3}" destId="{ACD4A532-09EA-45BB-BB0C-AF66264867E0}" srcOrd="2" destOrd="0" presId="urn:microsoft.com/office/officeart/2005/8/layout/vList4#1"/>
    <dgm:cxn modelId="{68B9855C-D7F2-9448-95B3-3E2002A524B6}" type="presParOf" srcId="{2BE4A9DD-6B76-480E-BC43-ADD1FAD123AF}" destId="{5BE29F68-17B6-4C65-B65C-961D249989DD}" srcOrd="1" destOrd="0" presId="urn:microsoft.com/office/officeart/2005/8/layout/vList4#1"/>
    <dgm:cxn modelId="{AAEAC442-DC87-2A44-8ADF-0329690EBF76}" type="presParOf" srcId="{2BE4A9DD-6B76-480E-BC43-ADD1FAD123AF}" destId="{18203B11-11B4-4A22-A151-CA11247C8C68}" srcOrd="2" destOrd="0" presId="urn:microsoft.com/office/officeart/2005/8/layout/vList4#1"/>
    <dgm:cxn modelId="{B6AB7402-C2D0-154A-A69F-AAAACD13ADD7}" type="presParOf" srcId="{18203B11-11B4-4A22-A151-CA11247C8C68}" destId="{B312748D-E4DF-4221-B9B9-AD6AFC7C81E5}" srcOrd="0" destOrd="0" presId="urn:microsoft.com/office/officeart/2005/8/layout/vList4#1"/>
    <dgm:cxn modelId="{C97A57A5-15F3-4A4B-A182-46D0CC139FBF}" type="presParOf" srcId="{18203B11-11B4-4A22-A151-CA11247C8C68}" destId="{9E1308C4-E032-49CE-B60A-A3360A94CAC0}" srcOrd="1" destOrd="0" presId="urn:microsoft.com/office/officeart/2005/8/layout/vList4#1"/>
    <dgm:cxn modelId="{C49A7406-CE38-4E41-AF4A-DA968999AB5B}" type="presParOf" srcId="{18203B11-11B4-4A22-A151-CA11247C8C68}" destId="{A774914F-0B49-44AD-A30F-CDF75F8AC30C}" srcOrd="2" destOrd="0" presId="urn:microsoft.com/office/officeart/2005/8/layout/vList4#1"/>
    <dgm:cxn modelId="{57384A80-26A4-AA4E-929E-1754D670C16D}" type="presParOf" srcId="{2BE4A9DD-6B76-480E-BC43-ADD1FAD123AF}" destId="{EF42E196-F176-46C6-94D1-B40AECA6C178}" srcOrd="3" destOrd="0" presId="urn:microsoft.com/office/officeart/2005/8/layout/vList4#1"/>
    <dgm:cxn modelId="{949C83D6-CA9C-8845-A8E8-1C69E08A6506}" type="presParOf" srcId="{2BE4A9DD-6B76-480E-BC43-ADD1FAD123AF}" destId="{4CB614C9-74C6-4207-925B-A81D3ACCBDD5}" srcOrd="4" destOrd="0" presId="urn:microsoft.com/office/officeart/2005/8/layout/vList4#1"/>
    <dgm:cxn modelId="{1D7D4DCC-B5B9-424F-84F3-609FA5040E01}" type="presParOf" srcId="{4CB614C9-74C6-4207-925B-A81D3ACCBDD5}" destId="{56B7D80B-C6DE-4104-8A47-5EF136578EC8}" srcOrd="0" destOrd="0" presId="urn:microsoft.com/office/officeart/2005/8/layout/vList4#1"/>
    <dgm:cxn modelId="{D62535F2-1CD7-7D42-8B4A-5667F63E37A3}" type="presParOf" srcId="{4CB614C9-74C6-4207-925B-A81D3ACCBDD5}" destId="{9D3C629C-74A0-4B42-98C6-2577D37A82CE}" srcOrd="1" destOrd="0" presId="urn:microsoft.com/office/officeart/2005/8/layout/vList4#1"/>
    <dgm:cxn modelId="{F515B7CF-3F14-3F46-B238-BD20C573689E}" type="presParOf" srcId="{4CB614C9-74C6-4207-925B-A81D3ACCBDD5}" destId="{F4E3B838-98C1-4B9D-AC7F-62FEA82FA1B1}"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B2198-8FE9-7E46-A422-3EEFE876BA18}">
      <dsp:nvSpPr>
        <dsp:cNvPr id="0" name=""/>
        <dsp:cNvSpPr/>
      </dsp:nvSpPr>
      <dsp:spPr>
        <a:xfrm>
          <a:off x="479501" y="0"/>
          <a:ext cx="1817370" cy="1009650"/>
        </a:xfrm>
        <a:prstGeom prst="roundRect">
          <a:avLst>
            <a:gd name="adj" fmla="val 10000"/>
          </a:avLst>
        </a:prstGeom>
        <a:gradFill rotWithShape="0">
          <a:gsLst>
            <a:gs pos="40000">
              <a:srgbClr val="1C2B58"/>
            </a:gs>
            <a:gs pos="99000">
              <a:schemeClr val="accent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venir Heavy" charset="0"/>
              <a:ea typeface="Avenir Heavy" charset="0"/>
              <a:cs typeface="Avenir Heavy" charset="0"/>
            </a:rPr>
            <a:t>SAFETY</a:t>
          </a:r>
          <a:endParaRPr lang="en-US" sz="2400" b="1" i="0" kern="1200" dirty="0">
            <a:latin typeface="Avenir Heavy" charset="0"/>
            <a:ea typeface="Avenir Heavy" charset="0"/>
            <a:cs typeface="Avenir Heavy" charset="0"/>
          </a:endParaRPr>
        </a:p>
      </dsp:txBody>
      <dsp:txXfrm>
        <a:off x="509073" y="29572"/>
        <a:ext cx="1758226" cy="950506"/>
      </dsp:txXfrm>
    </dsp:sp>
    <dsp:sp modelId="{90D064B0-10FD-4D44-B46F-6E8D69E9A292}">
      <dsp:nvSpPr>
        <dsp:cNvPr id="0" name=""/>
        <dsp:cNvSpPr/>
      </dsp:nvSpPr>
      <dsp:spPr>
        <a:xfrm rot="5400000">
          <a:off x="1198877" y="1034891"/>
          <a:ext cx="378618" cy="454342"/>
        </a:xfrm>
        <a:prstGeom prst="rightArrow">
          <a:avLst>
            <a:gd name="adj1" fmla="val 60000"/>
            <a:gd name="adj2" fmla="val 50000"/>
          </a:avLst>
        </a:prstGeom>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251884" y="1072753"/>
        <a:ext cx="272606" cy="265033"/>
      </dsp:txXfrm>
    </dsp:sp>
    <dsp:sp modelId="{A92AD9B7-688E-424B-98CA-B4864772B6D0}">
      <dsp:nvSpPr>
        <dsp:cNvPr id="0" name=""/>
        <dsp:cNvSpPr/>
      </dsp:nvSpPr>
      <dsp:spPr>
        <a:xfrm>
          <a:off x="479501" y="1514474"/>
          <a:ext cx="1817370" cy="1009650"/>
        </a:xfrm>
        <a:prstGeom prst="roundRect">
          <a:avLst>
            <a:gd name="adj" fmla="val 10000"/>
          </a:avLst>
        </a:prstGeom>
        <a:gradFill flip="none" rotWithShape="1">
          <a:gsLst>
            <a:gs pos="55000">
              <a:srgbClr val="87D6F4"/>
            </a:gs>
            <a:gs pos="100000">
              <a:srgbClr val="6CB6D7"/>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1C2B58"/>
              </a:solidFill>
              <a:latin typeface="Avenir Roman" charset="0"/>
              <a:ea typeface="Avenir Roman" charset="0"/>
              <a:cs typeface="Avenir Roman" charset="0"/>
            </a:rPr>
            <a:t>Safe Work Stations</a:t>
          </a:r>
          <a:endParaRPr lang="en-US" sz="1800" b="0" i="0" kern="1200" dirty="0">
            <a:solidFill>
              <a:srgbClr val="1C2B58"/>
            </a:solidFill>
            <a:latin typeface="Avenir Roman" charset="0"/>
            <a:ea typeface="Avenir Roman" charset="0"/>
            <a:cs typeface="Avenir Roman" charset="0"/>
          </a:endParaRPr>
        </a:p>
      </dsp:txBody>
      <dsp:txXfrm>
        <a:off x="509073" y="1544046"/>
        <a:ext cx="1758226" cy="950506"/>
      </dsp:txXfrm>
    </dsp:sp>
    <dsp:sp modelId="{6E98E1CE-BCE1-B149-A724-83CD4D7B6B78}">
      <dsp:nvSpPr>
        <dsp:cNvPr id="0" name=""/>
        <dsp:cNvSpPr/>
      </dsp:nvSpPr>
      <dsp:spPr>
        <a:xfrm rot="5400000">
          <a:off x="1198877" y="2549366"/>
          <a:ext cx="378618" cy="454342"/>
        </a:xfrm>
        <a:prstGeom prst="rightArrow">
          <a:avLst>
            <a:gd name="adj1" fmla="val 60000"/>
            <a:gd name="adj2" fmla="val 50000"/>
          </a:avLst>
        </a:prstGeom>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251884" y="2587228"/>
        <a:ext cx="272606" cy="265033"/>
      </dsp:txXfrm>
    </dsp:sp>
    <dsp:sp modelId="{A09FA7BB-EE8D-8046-9D03-4ACA5480D579}">
      <dsp:nvSpPr>
        <dsp:cNvPr id="0" name=""/>
        <dsp:cNvSpPr/>
      </dsp:nvSpPr>
      <dsp:spPr>
        <a:xfrm>
          <a:off x="479501" y="3028950"/>
          <a:ext cx="1817370" cy="1009650"/>
        </a:xfrm>
        <a:prstGeom prst="roundRect">
          <a:avLst>
            <a:gd name="adj" fmla="val 10000"/>
          </a:avLst>
        </a:prstGeom>
        <a:gradFill flip="none" rotWithShape="1">
          <a:gsLst>
            <a:gs pos="55000">
              <a:srgbClr val="87D6F4"/>
            </a:gs>
            <a:gs pos="100000">
              <a:srgbClr val="6CB6D7"/>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1C2B58"/>
              </a:solidFill>
              <a:latin typeface="Avenir Roman" charset="0"/>
              <a:ea typeface="Avenir Roman" charset="0"/>
              <a:cs typeface="Avenir Roman" charset="0"/>
            </a:rPr>
            <a:t>Potential Shock Hazards</a:t>
          </a:r>
          <a:endParaRPr lang="en-US" sz="1800" b="0" i="0" kern="1200" dirty="0">
            <a:solidFill>
              <a:srgbClr val="1C2B58"/>
            </a:solidFill>
            <a:latin typeface="Avenir Roman" charset="0"/>
            <a:ea typeface="Avenir Roman" charset="0"/>
            <a:cs typeface="Avenir Roman" charset="0"/>
          </a:endParaRPr>
        </a:p>
      </dsp:txBody>
      <dsp:txXfrm>
        <a:off x="509073" y="3058522"/>
        <a:ext cx="1758226" cy="950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B2198-8FE9-7E46-A422-3EEFE876BA18}">
      <dsp:nvSpPr>
        <dsp:cNvPr id="0" name=""/>
        <dsp:cNvSpPr/>
      </dsp:nvSpPr>
      <dsp:spPr>
        <a:xfrm>
          <a:off x="410088" y="0"/>
          <a:ext cx="1956196" cy="1009650"/>
        </a:xfrm>
        <a:prstGeom prst="roundRect">
          <a:avLst>
            <a:gd name="adj" fmla="val 10000"/>
          </a:avLst>
        </a:prstGeom>
        <a:gradFill rotWithShape="0">
          <a:gsLst>
            <a:gs pos="40000">
              <a:srgbClr val="1C2B58"/>
            </a:gs>
            <a:gs pos="99000">
              <a:schemeClr val="accent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venir Heavy" charset="0"/>
              <a:ea typeface="Avenir Heavy" charset="0"/>
              <a:cs typeface="Avenir Heavy" charset="0"/>
            </a:rPr>
            <a:t>TESTING</a:t>
          </a:r>
          <a:endParaRPr lang="en-US" sz="2400" b="1" i="0" kern="1200" dirty="0">
            <a:latin typeface="Avenir Heavy" charset="0"/>
            <a:ea typeface="Avenir Heavy" charset="0"/>
            <a:cs typeface="Avenir Heavy" charset="0"/>
          </a:endParaRPr>
        </a:p>
      </dsp:txBody>
      <dsp:txXfrm>
        <a:off x="439660" y="29572"/>
        <a:ext cx="1897052" cy="950506"/>
      </dsp:txXfrm>
    </dsp:sp>
    <dsp:sp modelId="{90D064B0-10FD-4D44-B46F-6E8D69E9A292}">
      <dsp:nvSpPr>
        <dsp:cNvPr id="0" name=""/>
        <dsp:cNvSpPr/>
      </dsp:nvSpPr>
      <dsp:spPr>
        <a:xfrm rot="5400000">
          <a:off x="1198877" y="1034891"/>
          <a:ext cx="378618" cy="454342"/>
        </a:xfrm>
        <a:prstGeom prst="rightArrow">
          <a:avLst>
            <a:gd name="adj1" fmla="val 60000"/>
            <a:gd name="adj2" fmla="val 50000"/>
          </a:avLst>
        </a:prstGeom>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51884" y="1072753"/>
        <a:ext cx="272606" cy="265033"/>
      </dsp:txXfrm>
    </dsp:sp>
    <dsp:sp modelId="{A92AD9B7-688E-424B-98CA-B4864772B6D0}">
      <dsp:nvSpPr>
        <dsp:cNvPr id="0" name=""/>
        <dsp:cNvSpPr/>
      </dsp:nvSpPr>
      <dsp:spPr>
        <a:xfrm>
          <a:off x="410088" y="1514474"/>
          <a:ext cx="1956196" cy="1009650"/>
        </a:xfrm>
        <a:prstGeom prst="roundRect">
          <a:avLst>
            <a:gd name="adj" fmla="val 10000"/>
          </a:avLst>
        </a:prstGeom>
        <a:gradFill flip="none" rotWithShape="1">
          <a:gsLst>
            <a:gs pos="55000">
              <a:srgbClr val="87D6F4"/>
            </a:gs>
            <a:gs pos="100000">
              <a:srgbClr val="6CB6D7"/>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1C2B58"/>
              </a:solidFill>
              <a:latin typeface="Avenir Roman" charset="0"/>
              <a:ea typeface="Avenir Roman" charset="0"/>
              <a:cs typeface="Avenir Roman" charset="0"/>
            </a:rPr>
            <a:t>Why Test?</a:t>
          </a:r>
          <a:endParaRPr lang="en-US" sz="1800" b="0" i="0" kern="1200" dirty="0">
            <a:solidFill>
              <a:srgbClr val="1C2B58"/>
            </a:solidFill>
            <a:latin typeface="Avenir Roman" charset="0"/>
            <a:ea typeface="Avenir Roman" charset="0"/>
            <a:cs typeface="Avenir Roman" charset="0"/>
          </a:endParaRPr>
        </a:p>
      </dsp:txBody>
      <dsp:txXfrm>
        <a:off x="439660" y="1544046"/>
        <a:ext cx="1897052" cy="950506"/>
      </dsp:txXfrm>
    </dsp:sp>
    <dsp:sp modelId="{6E98E1CE-BCE1-B149-A724-83CD4D7B6B78}">
      <dsp:nvSpPr>
        <dsp:cNvPr id="0" name=""/>
        <dsp:cNvSpPr/>
      </dsp:nvSpPr>
      <dsp:spPr>
        <a:xfrm rot="5400000">
          <a:off x="1198877" y="2549366"/>
          <a:ext cx="378618" cy="454342"/>
        </a:xfrm>
        <a:prstGeom prst="rightArrow">
          <a:avLst>
            <a:gd name="adj1" fmla="val 60000"/>
            <a:gd name="adj2" fmla="val 50000"/>
          </a:avLst>
        </a:prstGeom>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251884" y="2587228"/>
        <a:ext cx="272606" cy="265033"/>
      </dsp:txXfrm>
    </dsp:sp>
    <dsp:sp modelId="{A09FA7BB-EE8D-8046-9D03-4ACA5480D579}">
      <dsp:nvSpPr>
        <dsp:cNvPr id="0" name=""/>
        <dsp:cNvSpPr/>
      </dsp:nvSpPr>
      <dsp:spPr>
        <a:xfrm>
          <a:off x="410088" y="3028950"/>
          <a:ext cx="1956196" cy="1009650"/>
        </a:xfrm>
        <a:prstGeom prst="roundRect">
          <a:avLst>
            <a:gd name="adj" fmla="val 10000"/>
          </a:avLst>
        </a:prstGeom>
        <a:gradFill flip="none" rotWithShape="1">
          <a:gsLst>
            <a:gs pos="55000">
              <a:srgbClr val="87D6F4"/>
            </a:gs>
            <a:gs pos="100000">
              <a:srgbClr val="6CB6D7"/>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1C2B58"/>
              </a:solidFill>
              <a:latin typeface="Avenir Roman" charset="0"/>
              <a:ea typeface="Avenir Roman" charset="0"/>
              <a:cs typeface="Avenir Roman" charset="0"/>
            </a:rPr>
            <a:t>Insulation Types:</a:t>
          </a:r>
          <a:br>
            <a:rPr lang="en-US" sz="1800" b="0" i="0" kern="1200" dirty="0" smtClean="0">
              <a:solidFill>
                <a:srgbClr val="1C2B58"/>
              </a:solidFill>
              <a:latin typeface="Avenir Roman" charset="0"/>
              <a:ea typeface="Avenir Roman" charset="0"/>
              <a:cs typeface="Avenir Roman" charset="0"/>
            </a:rPr>
          </a:br>
          <a:r>
            <a:rPr lang="en-US" sz="1800" b="0" i="0" kern="1200" dirty="0" smtClean="0">
              <a:solidFill>
                <a:srgbClr val="1C2B58"/>
              </a:solidFill>
              <a:latin typeface="Avenir Roman" charset="0"/>
              <a:ea typeface="Avenir Roman" charset="0"/>
              <a:cs typeface="Avenir Roman" charset="0"/>
            </a:rPr>
            <a:t>Class I Vs. Class II</a:t>
          </a:r>
          <a:endParaRPr lang="en-US" sz="1800" b="0" i="0" kern="1200" dirty="0">
            <a:solidFill>
              <a:srgbClr val="1C2B58"/>
            </a:solidFill>
            <a:latin typeface="Avenir Roman" charset="0"/>
            <a:ea typeface="Avenir Roman" charset="0"/>
            <a:cs typeface="Avenir Roman" charset="0"/>
          </a:endParaRPr>
        </a:p>
      </dsp:txBody>
      <dsp:txXfrm>
        <a:off x="439660" y="3058522"/>
        <a:ext cx="1897052" cy="950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B2198-8FE9-7E46-A422-3EEFE876BA18}">
      <dsp:nvSpPr>
        <dsp:cNvPr id="0" name=""/>
        <dsp:cNvSpPr/>
      </dsp:nvSpPr>
      <dsp:spPr>
        <a:xfrm>
          <a:off x="589692" y="0"/>
          <a:ext cx="2233850" cy="1009650"/>
        </a:xfrm>
        <a:prstGeom prst="roundRect">
          <a:avLst>
            <a:gd name="adj" fmla="val 10000"/>
          </a:avLst>
        </a:prstGeom>
        <a:gradFill rotWithShape="0">
          <a:gsLst>
            <a:gs pos="40000">
              <a:srgbClr val="1C2B58"/>
            </a:gs>
            <a:gs pos="99000">
              <a:schemeClr val="accent1">
                <a:lumMod val="7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0" kern="1200" dirty="0" smtClean="0">
              <a:latin typeface="Avenir Heavy" charset="0"/>
              <a:ea typeface="Avenir Heavy" charset="0"/>
              <a:cs typeface="Avenir Heavy" charset="0"/>
            </a:rPr>
            <a:t>TESTING RESOURCES</a:t>
          </a:r>
          <a:endParaRPr lang="en-US" sz="2400" b="1" i="0" kern="1200" dirty="0">
            <a:latin typeface="Avenir Heavy" charset="0"/>
            <a:ea typeface="Avenir Heavy" charset="0"/>
            <a:cs typeface="Avenir Heavy" charset="0"/>
          </a:endParaRPr>
        </a:p>
      </dsp:txBody>
      <dsp:txXfrm>
        <a:off x="619264" y="29572"/>
        <a:ext cx="2174706" cy="950506"/>
      </dsp:txXfrm>
    </dsp:sp>
    <dsp:sp modelId="{90D064B0-10FD-4D44-B46F-6E8D69E9A292}">
      <dsp:nvSpPr>
        <dsp:cNvPr id="0" name=""/>
        <dsp:cNvSpPr/>
      </dsp:nvSpPr>
      <dsp:spPr>
        <a:xfrm rot="5400000">
          <a:off x="1517308" y="1034891"/>
          <a:ext cx="378618" cy="454342"/>
        </a:xfrm>
        <a:prstGeom prst="rightArrow">
          <a:avLst>
            <a:gd name="adj1" fmla="val 60000"/>
            <a:gd name="adj2" fmla="val 50000"/>
          </a:avLst>
        </a:prstGeom>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570315" y="1072753"/>
        <a:ext cx="272606" cy="265033"/>
      </dsp:txXfrm>
    </dsp:sp>
    <dsp:sp modelId="{A92AD9B7-688E-424B-98CA-B4864772B6D0}">
      <dsp:nvSpPr>
        <dsp:cNvPr id="0" name=""/>
        <dsp:cNvSpPr/>
      </dsp:nvSpPr>
      <dsp:spPr>
        <a:xfrm>
          <a:off x="589692" y="1514474"/>
          <a:ext cx="2233850" cy="1009650"/>
        </a:xfrm>
        <a:prstGeom prst="roundRect">
          <a:avLst>
            <a:gd name="adj" fmla="val 10000"/>
          </a:avLst>
        </a:prstGeom>
        <a:gradFill flip="none" rotWithShape="1">
          <a:gsLst>
            <a:gs pos="55000">
              <a:srgbClr val="87D6F4"/>
            </a:gs>
            <a:gs pos="100000">
              <a:srgbClr val="6CB6D7"/>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1C2B58"/>
              </a:solidFill>
              <a:latin typeface="Avenir Roman" charset="0"/>
              <a:ea typeface="Avenir Roman" charset="0"/>
              <a:cs typeface="Avenir Roman" charset="0"/>
            </a:rPr>
            <a:t>OSHA,</a:t>
          </a:r>
          <a:r>
            <a:rPr lang="en-US" sz="1800" b="0" i="0" kern="1200" baseline="0" dirty="0" smtClean="0">
              <a:solidFill>
                <a:srgbClr val="1C2B58"/>
              </a:solidFill>
              <a:latin typeface="Avenir Roman" charset="0"/>
              <a:ea typeface="Avenir Roman" charset="0"/>
              <a:cs typeface="Avenir Roman" charset="0"/>
            </a:rPr>
            <a:t> NEC</a:t>
          </a:r>
          <a:endParaRPr lang="en-US" sz="1800" b="0" i="0" kern="1200" dirty="0">
            <a:solidFill>
              <a:srgbClr val="1C2B58"/>
            </a:solidFill>
            <a:latin typeface="Avenir Roman" charset="0"/>
            <a:ea typeface="Avenir Roman" charset="0"/>
            <a:cs typeface="Avenir Roman" charset="0"/>
          </a:endParaRPr>
        </a:p>
      </dsp:txBody>
      <dsp:txXfrm>
        <a:off x="619264" y="1544046"/>
        <a:ext cx="2174706" cy="950506"/>
      </dsp:txXfrm>
    </dsp:sp>
    <dsp:sp modelId="{6E98E1CE-BCE1-B149-A724-83CD4D7B6B78}">
      <dsp:nvSpPr>
        <dsp:cNvPr id="0" name=""/>
        <dsp:cNvSpPr/>
      </dsp:nvSpPr>
      <dsp:spPr>
        <a:xfrm rot="5400000">
          <a:off x="1517308" y="2549366"/>
          <a:ext cx="378618" cy="454342"/>
        </a:xfrm>
        <a:prstGeom prst="rightArrow">
          <a:avLst>
            <a:gd name="adj1" fmla="val 60000"/>
            <a:gd name="adj2" fmla="val 50000"/>
          </a:avLst>
        </a:prstGeom>
        <a:gradFill flip="none" rotWithShape="1">
          <a:gsLst>
            <a:gs pos="27000">
              <a:schemeClr val="bg1">
                <a:lumMod val="75000"/>
              </a:schemeClr>
            </a:gs>
            <a:gs pos="59000">
              <a:schemeClr val="bg1">
                <a:lumMod val="95000"/>
              </a:schemeClr>
            </a:gs>
            <a:gs pos="77000">
              <a:schemeClr val="bg1">
                <a:lumMod val="75000"/>
              </a:schemeClr>
            </a:gs>
          </a:gsLst>
          <a:lin ang="81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1570315" y="2587228"/>
        <a:ext cx="272606" cy="265033"/>
      </dsp:txXfrm>
    </dsp:sp>
    <dsp:sp modelId="{A09FA7BB-EE8D-8046-9D03-4ACA5480D579}">
      <dsp:nvSpPr>
        <dsp:cNvPr id="0" name=""/>
        <dsp:cNvSpPr/>
      </dsp:nvSpPr>
      <dsp:spPr>
        <a:xfrm>
          <a:off x="589692" y="3028950"/>
          <a:ext cx="2233850" cy="1009650"/>
        </a:xfrm>
        <a:prstGeom prst="roundRect">
          <a:avLst>
            <a:gd name="adj" fmla="val 10000"/>
          </a:avLst>
        </a:prstGeom>
        <a:gradFill flip="none" rotWithShape="1">
          <a:gsLst>
            <a:gs pos="55000">
              <a:srgbClr val="87D6F4"/>
            </a:gs>
            <a:gs pos="100000">
              <a:srgbClr val="6CB6D7"/>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i="0" kern="1200" dirty="0" smtClean="0">
              <a:solidFill>
                <a:srgbClr val="1C2B58"/>
              </a:solidFill>
              <a:latin typeface="Avenir Roman" charset="0"/>
              <a:ea typeface="Avenir Roman" charset="0"/>
              <a:cs typeface="Avenir Roman" charset="0"/>
            </a:rPr>
            <a:t>EN 50191</a:t>
          </a:r>
          <a:endParaRPr lang="en-US" sz="1800" b="0" i="0" kern="1200" dirty="0">
            <a:solidFill>
              <a:srgbClr val="1C2B58"/>
            </a:solidFill>
            <a:latin typeface="Avenir Roman" charset="0"/>
            <a:ea typeface="Avenir Roman" charset="0"/>
            <a:cs typeface="Avenir Roman" charset="0"/>
          </a:endParaRPr>
        </a:p>
      </dsp:txBody>
      <dsp:txXfrm>
        <a:off x="619264" y="3058522"/>
        <a:ext cx="2174706" cy="950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5499A-C540-41A7-936C-FBD272013189}">
      <dsp:nvSpPr>
        <dsp:cNvPr id="0" name=""/>
        <dsp:cNvSpPr/>
      </dsp:nvSpPr>
      <dsp:spPr>
        <a:xfrm>
          <a:off x="1964826" y="2104"/>
          <a:ext cx="4604747" cy="492126"/>
        </a:xfrm>
        <a:prstGeom prst="roundRect">
          <a:avLst>
            <a:gd name="adj" fmla="val 10000"/>
          </a:avLst>
        </a:prstGeom>
        <a:solidFill>
          <a:srgbClr val="1C2A58"/>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latin typeface="Avenir Book" charset="0"/>
              <a:ea typeface="Avenir Book" charset="0"/>
              <a:cs typeface="Avenir Book" charset="0"/>
            </a:rPr>
            <a:t>Physical condition and response. </a:t>
          </a:r>
          <a:endParaRPr lang="en-US" sz="1600" kern="1200" dirty="0">
            <a:latin typeface="Avenir Book" charset="0"/>
            <a:ea typeface="Avenir Book" charset="0"/>
            <a:cs typeface="Avenir Book" charset="0"/>
          </a:endParaRPr>
        </a:p>
      </dsp:txBody>
      <dsp:txXfrm>
        <a:off x="1979240" y="16518"/>
        <a:ext cx="4575919" cy="463298"/>
      </dsp:txXfrm>
    </dsp:sp>
    <dsp:sp modelId="{1C5F39E7-221D-4456-BD5F-6B3853A39EA8}">
      <dsp:nvSpPr>
        <dsp:cNvPr id="0" name=""/>
        <dsp:cNvSpPr/>
      </dsp:nvSpPr>
      <dsp:spPr>
        <a:xfrm rot="5400000">
          <a:off x="4174926" y="506534"/>
          <a:ext cx="184547" cy="221456"/>
        </a:xfrm>
        <a:prstGeom prst="rightArrow">
          <a:avLst>
            <a:gd name="adj1" fmla="val 60000"/>
            <a:gd name="adj2" fmla="val 50000"/>
          </a:avLst>
        </a:prstGeom>
        <a:gradFill rotWithShape="0">
          <a:gsLst>
            <a:gs pos="27000">
              <a:schemeClr val="bg1">
                <a:lumMod val="75000"/>
              </a:schemeClr>
            </a:gs>
            <a:gs pos="59000">
              <a:schemeClr val="bg1">
                <a:lumMod val="95000"/>
              </a:schemeClr>
            </a:gs>
            <a:gs pos="77000">
              <a:schemeClr val="bg1">
                <a:lumMod val="75000"/>
              </a:schemeClr>
            </a:gs>
          </a:gsLst>
          <a:lin ang="8100000" scaled="1"/>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Avenir Book" charset="0"/>
            <a:ea typeface="Avenir Book" charset="0"/>
            <a:cs typeface="Avenir Book" charset="0"/>
          </a:endParaRPr>
        </a:p>
      </dsp:txBody>
      <dsp:txXfrm rot="-5400000">
        <a:off x="4200763" y="524988"/>
        <a:ext cx="132874" cy="129183"/>
      </dsp:txXfrm>
    </dsp:sp>
    <dsp:sp modelId="{3E6A21A5-43B5-48D1-AA0B-547217720307}">
      <dsp:nvSpPr>
        <dsp:cNvPr id="0" name=""/>
        <dsp:cNvSpPr/>
      </dsp:nvSpPr>
      <dsp:spPr>
        <a:xfrm>
          <a:off x="1752237" y="740294"/>
          <a:ext cx="5029925" cy="492126"/>
        </a:xfrm>
        <a:prstGeom prst="roundRect">
          <a:avLst>
            <a:gd name="adj" fmla="val 10000"/>
          </a:avLst>
        </a:prstGeom>
        <a:solidFill>
          <a:srgbClr val="1C2A58"/>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latin typeface="Avenir Book" charset="0"/>
              <a:ea typeface="Avenir Book" charset="0"/>
              <a:cs typeface="Avenir Book" charset="0"/>
            </a:rPr>
            <a:t>The path of the electrical current through the body.</a:t>
          </a:r>
        </a:p>
      </dsp:txBody>
      <dsp:txXfrm>
        <a:off x="1766651" y="754708"/>
        <a:ext cx="5001097" cy="463298"/>
      </dsp:txXfrm>
    </dsp:sp>
    <dsp:sp modelId="{18C09E82-6670-405C-B38D-23D31545BE66}">
      <dsp:nvSpPr>
        <dsp:cNvPr id="0" name=""/>
        <dsp:cNvSpPr/>
      </dsp:nvSpPr>
      <dsp:spPr>
        <a:xfrm rot="5400000">
          <a:off x="4174926" y="1244723"/>
          <a:ext cx="184547" cy="221456"/>
        </a:xfrm>
        <a:prstGeom prst="rightArrow">
          <a:avLst>
            <a:gd name="adj1" fmla="val 60000"/>
            <a:gd name="adj2" fmla="val 50000"/>
          </a:avLst>
        </a:prstGeom>
        <a:gradFill rotWithShape="0">
          <a:gsLst>
            <a:gs pos="27000">
              <a:schemeClr val="bg1">
                <a:lumMod val="75000"/>
              </a:schemeClr>
            </a:gs>
            <a:gs pos="59000">
              <a:schemeClr val="bg1">
                <a:lumMod val="95000"/>
              </a:schemeClr>
            </a:gs>
            <a:gs pos="77000">
              <a:schemeClr val="bg1">
                <a:lumMod val="75000"/>
              </a:schemeClr>
            </a:gs>
          </a:gsLst>
          <a:lin ang="8100000" scaled="1"/>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Avenir Book" charset="0"/>
            <a:ea typeface="Avenir Book" charset="0"/>
            <a:cs typeface="Avenir Book" charset="0"/>
          </a:endParaRPr>
        </a:p>
      </dsp:txBody>
      <dsp:txXfrm rot="-5400000">
        <a:off x="4200763" y="1263177"/>
        <a:ext cx="132874" cy="129183"/>
      </dsp:txXfrm>
    </dsp:sp>
    <dsp:sp modelId="{5CE76576-3013-4F0D-B689-7890202B511F}">
      <dsp:nvSpPr>
        <dsp:cNvPr id="0" name=""/>
        <dsp:cNvSpPr/>
      </dsp:nvSpPr>
      <dsp:spPr>
        <a:xfrm>
          <a:off x="1536666" y="1478483"/>
          <a:ext cx="5461067" cy="492126"/>
        </a:xfrm>
        <a:prstGeom prst="roundRect">
          <a:avLst>
            <a:gd name="adj" fmla="val 10000"/>
          </a:avLst>
        </a:prstGeom>
        <a:solidFill>
          <a:srgbClr val="1C2A58"/>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latin typeface="Avenir Book" charset="0"/>
              <a:ea typeface="Avenir Book" charset="0"/>
              <a:cs typeface="Avenir Book" charset="0"/>
            </a:rPr>
            <a:t>The duration or length of time the person is exposed.</a:t>
          </a:r>
        </a:p>
      </dsp:txBody>
      <dsp:txXfrm>
        <a:off x="1551080" y="1492897"/>
        <a:ext cx="5432239" cy="463298"/>
      </dsp:txXfrm>
    </dsp:sp>
    <dsp:sp modelId="{088E9BE9-F5FC-4B4D-BCC3-ABC1CB7283CE}">
      <dsp:nvSpPr>
        <dsp:cNvPr id="0" name=""/>
        <dsp:cNvSpPr/>
      </dsp:nvSpPr>
      <dsp:spPr>
        <a:xfrm rot="5400000">
          <a:off x="4174926" y="1982913"/>
          <a:ext cx="184547" cy="221456"/>
        </a:xfrm>
        <a:prstGeom prst="rightArrow">
          <a:avLst>
            <a:gd name="adj1" fmla="val 60000"/>
            <a:gd name="adj2" fmla="val 50000"/>
          </a:avLst>
        </a:prstGeom>
        <a:gradFill rotWithShape="0">
          <a:gsLst>
            <a:gs pos="27000">
              <a:schemeClr val="bg1">
                <a:lumMod val="75000"/>
              </a:schemeClr>
            </a:gs>
            <a:gs pos="59000">
              <a:schemeClr val="bg1">
                <a:lumMod val="95000"/>
              </a:schemeClr>
            </a:gs>
            <a:gs pos="77000">
              <a:schemeClr val="bg1">
                <a:lumMod val="75000"/>
              </a:schemeClr>
            </a:gs>
          </a:gsLst>
          <a:lin ang="8100000" scaled="1"/>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Avenir Book" charset="0"/>
            <a:ea typeface="Avenir Book" charset="0"/>
            <a:cs typeface="Avenir Book" charset="0"/>
          </a:endParaRPr>
        </a:p>
      </dsp:txBody>
      <dsp:txXfrm rot="-5400000">
        <a:off x="4200763" y="2001367"/>
        <a:ext cx="132874" cy="129183"/>
      </dsp:txXfrm>
    </dsp:sp>
    <dsp:sp modelId="{CE05E834-2718-4175-A51C-393C5B85C712}">
      <dsp:nvSpPr>
        <dsp:cNvPr id="0" name=""/>
        <dsp:cNvSpPr/>
      </dsp:nvSpPr>
      <dsp:spPr>
        <a:xfrm>
          <a:off x="1890150" y="2216673"/>
          <a:ext cx="4754098" cy="492126"/>
        </a:xfrm>
        <a:prstGeom prst="roundRect">
          <a:avLst>
            <a:gd name="adj" fmla="val 10000"/>
          </a:avLst>
        </a:prstGeom>
        <a:solidFill>
          <a:srgbClr val="1C2A58"/>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latin typeface="Avenir Book" charset="0"/>
              <a:ea typeface="Avenir Book" charset="0"/>
              <a:cs typeface="Avenir Book" charset="0"/>
            </a:rPr>
            <a:t>The magnitude of the voltage and current flow.</a:t>
          </a:r>
        </a:p>
      </dsp:txBody>
      <dsp:txXfrm>
        <a:off x="1904564" y="2231087"/>
        <a:ext cx="4725270" cy="463298"/>
      </dsp:txXfrm>
    </dsp:sp>
    <dsp:sp modelId="{D3F0CC93-E0B6-44EA-A657-25661D8528FD}">
      <dsp:nvSpPr>
        <dsp:cNvPr id="0" name=""/>
        <dsp:cNvSpPr/>
      </dsp:nvSpPr>
      <dsp:spPr>
        <a:xfrm rot="5400000">
          <a:off x="4174926" y="2721102"/>
          <a:ext cx="184547" cy="221456"/>
        </a:xfrm>
        <a:prstGeom prst="rightArrow">
          <a:avLst>
            <a:gd name="adj1" fmla="val 60000"/>
            <a:gd name="adj2" fmla="val 50000"/>
          </a:avLst>
        </a:prstGeom>
        <a:gradFill rotWithShape="0">
          <a:gsLst>
            <a:gs pos="27000">
              <a:schemeClr val="bg1">
                <a:lumMod val="75000"/>
              </a:schemeClr>
            </a:gs>
            <a:gs pos="59000">
              <a:schemeClr val="bg1">
                <a:lumMod val="95000"/>
              </a:schemeClr>
            </a:gs>
            <a:gs pos="77000">
              <a:schemeClr val="bg1">
                <a:lumMod val="75000"/>
              </a:schemeClr>
            </a:gs>
          </a:gsLst>
          <a:lin ang="8100000" scaled="1"/>
        </a:gra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Avenir Book" charset="0"/>
            <a:ea typeface="Avenir Book" charset="0"/>
            <a:cs typeface="Avenir Book" charset="0"/>
          </a:endParaRPr>
        </a:p>
      </dsp:txBody>
      <dsp:txXfrm rot="-5400000">
        <a:off x="4200763" y="2739556"/>
        <a:ext cx="132874" cy="129183"/>
      </dsp:txXfrm>
    </dsp:sp>
    <dsp:sp modelId="{F182F772-22E5-40DC-872A-51E6A0CCBA1B}">
      <dsp:nvSpPr>
        <dsp:cNvPr id="0" name=""/>
        <dsp:cNvSpPr/>
      </dsp:nvSpPr>
      <dsp:spPr>
        <a:xfrm>
          <a:off x="2096391" y="2954862"/>
          <a:ext cx="4341617" cy="492126"/>
        </a:xfrm>
        <a:prstGeom prst="roundRect">
          <a:avLst>
            <a:gd name="adj" fmla="val 10000"/>
          </a:avLst>
        </a:prstGeom>
        <a:solidFill>
          <a:srgbClr val="1C2A58"/>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en-US" sz="1600" kern="1200" dirty="0" smtClean="0">
              <a:latin typeface="Avenir Book" charset="0"/>
              <a:ea typeface="Avenir Book" charset="0"/>
              <a:cs typeface="Avenir Book" charset="0"/>
            </a:rPr>
            <a:t>The frequency of the supply voltage.</a:t>
          </a:r>
          <a:endParaRPr lang="en-US" sz="1600" kern="1200" dirty="0" smtClean="0">
            <a:latin typeface="Avenir Book" charset="0"/>
            <a:ea typeface="Avenir Book" charset="0"/>
            <a:cs typeface="Avenir Book" charset="0"/>
          </a:endParaRPr>
        </a:p>
      </dsp:txBody>
      <dsp:txXfrm>
        <a:off x="2110805" y="2969276"/>
        <a:ext cx="4312789" cy="463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F7B8D-BBE2-4BD3-863D-8E8B8D283747}">
      <dsp:nvSpPr>
        <dsp:cNvPr id="0" name=""/>
        <dsp:cNvSpPr/>
      </dsp:nvSpPr>
      <dsp:spPr>
        <a:xfrm>
          <a:off x="0" y="0"/>
          <a:ext cx="8229600" cy="842400"/>
        </a:xfrm>
        <a:prstGeom prst="roundRect">
          <a:avLst/>
        </a:prstGeom>
        <a:solidFill>
          <a:srgbClr val="1C2A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Create standards that outline performance and production testing. </a:t>
          </a:r>
          <a:endParaRPr lang="en-US" sz="1800" b="0" i="0" kern="1200" dirty="0">
            <a:latin typeface="Avenir Roman" charset="0"/>
            <a:ea typeface="Avenir Roman" charset="0"/>
            <a:cs typeface="Avenir Roman" charset="0"/>
          </a:endParaRPr>
        </a:p>
      </dsp:txBody>
      <dsp:txXfrm>
        <a:off x="41123" y="41123"/>
        <a:ext cx="8147354" cy="760154"/>
      </dsp:txXfrm>
    </dsp:sp>
    <dsp:sp modelId="{9F7DA828-C93F-4419-9F63-AB494E94F62F}">
      <dsp:nvSpPr>
        <dsp:cNvPr id="0" name=""/>
        <dsp:cNvSpPr/>
      </dsp:nvSpPr>
      <dsp:spPr>
        <a:xfrm>
          <a:off x="0" y="976320"/>
          <a:ext cx="8229600" cy="842400"/>
        </a:xfrm>
        <a:prstGeom prst="roundRect">
          <a:avLst/>
        </a:prstGeom>
        <a:solidFill>
          <a:srgbClr val="1C2A5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i="0" kern="1200" dirty="0" smtClean="0">
              <a:latin typeface="Avenir Roman" charset="0"/>
              <a:ea typeface="Avenir Roman" charset="0"/>
              <a:cs typeface="Avenir Roman" charset="0"/>
            </a:rPr>
            <a:t>Implement and enforce electrical safety testing to protect users from potential electric shock. </a:t>
          </a:r>
          <a:endParaRPr lang="en-US" sz="1800" b="0" i="0" kern="1200" dirty="0">
            <a:latin typeface="Avenir Roman" charset="0"/>
            <a:ea typeface="Avenir Roman" charset="0"/>
            <a:cs typeface="Avenir Roman" charset="0"/>
          </a:endParaRPr>
        </a:p>
      </dsp:txBody>
      <dsp:txXfrm>
        <a:off x="41123" y="1017443"/>
        <a:ext cx="8147354" cy="760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7F08E-B27C-444E-B3FE-AB3E6ECB06C1}">
      <dsp:nvSpPr>
        <dsp:cNvPr id="0" name=""/>
        <dsp:cNvSpPr/>
      </dsp:nvSpPr>
      <dsp:spPr>
        <a:xfrm>
          <a:off x="0" y="0"/>
          <a:ext cx="8982834" cy="1500187"/>
        </a:xfrm>
        <a:prstGeom prst="roundRect">
          <a:avLst>
            <a:gd name="adj" fmla="val 10000"/>
          </a:avLst>
        </a:prstGeom>
        <a:noFill/>
        <a:ln>
          <a:noFill/>
        </a:ln>
        <a:effectLst>
          <a:outerShdw dist="23000" sx="1000" sy="1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1" lang="en-US" sz="1600" b="1" i="0" kern="1200" dirty="0" smtClean="0">
              <a:solidFill>
                <a:schemeClr val="tx1"/>
              </a:solidFill>
              <a:latin typeface="Avenir Heavy" charset="0"/>
              <a:ea typeface="Avenir Heavy" charset="0"/>
              <a:cs typeface="Avenir Heavy" charset="0"/>
            </a:rPr>
            <a:t>OSHA 29 CFR part 1910.332 Subpart S</a:t>
          </a:r>
          <a:endParaRPr lang="en-US" sz="1600" b="1" i="0" kern="1200" dirty="0">
            <a:solidFill>
              <a:schemeClr val="tx1"/>
            </a:solidFill>
            <a:latin typeface="Avenir Heavy" charset="0"/>
            <a:ea typeface="Avenir Heavy" charset="0"/>
            <a:cs typeface="Avenir Heavy" charset="0"/>
          </a:endParaRPr>
        </a:p>
        <a:p>
          <a:pPr marL="171450" lvl="1" indent="-171450" algn="l" defTabSz="711200">
            <a:lnSpc>
              <a:spcPct val="90000"/>
            </a:lnSpc>
            <a:spcBef>
              <a:spcPct val="0"/>
            </a:spcBef>
            <a:spcAft>
              <a:spcPct val="15000"/>
            </a:spcAft>
            <a:buChar char="••"/>
          </a:pPr>
          <a:r>
            <a:rPr kumimoji="1" lang="en-US" sz="1600" b="0" i="0" kern="1200" dirty="0" smtClean="0">
              <a:solidFill>
                <a:schemeClr val="tx1"/>
              </a:solidFill>
              <a:latin typeface="Avenir Roman" charset="0"/>
              <a:ea typeface="Avenir Roman" charset="0"/>
              <a:cs typeface="Avenir Roman" charset="0"/>
            </a:rPr>
            <a:t>Defines the training requirements for anyone exposed to voltages in excess of 50 volts</a:t>
          </a:r>
          <a:endParaRPr lang="en-US" sz="1600" b="0" i="0" kern="1200" dirty="0">
            <a:solidFill>
              <a:schemeClr val="tx1"/>
            </a:solidFill>
            <a:latin typeface="Avenir Roman" charset="0"/>
            <a:ea typeface="Avenir Roman" charset="0"/>
            <a:cs typeface="Avenir Roman" charset="0"/>
          </a:endParaRPr>
        </a:p>
        <a:p>
          <a:pPr marL="171450" lvl="1" indent="-171450" algn="l" defTabSz="711200">
            <a:lnSpc>
              <a:spcPct val="90000"/>
            </a:lnSpc>
            <a:spcBef>
              <a:spcPct val="0"/>
            </a:spcBef>
            <a:spcAft>
              <a:spcPct val="15000"/>
            </a:spcAft>
            <a:buChar char="••"/>
          </a:pPr>
          <a:r>
            <a:rPr kumimoji="1" lang="en-US" sz="1600" b="0" i="0" kern="1200" dirty="0" smtClean="0">
              <a:solidFill>
                <a:schemeClr val="tx1"/>
              </a:solidFill>
              <a:latin typeface="Avenir Roman" charset="0"/>
              <a:ea typeface="Avenir Roman" charset="0"/>
              <a:cs typeface="Avenir Roman" charset="0"/>
            </a:rPr>
            <a:t>Employees must be qualified to work on or near exposed energized parts</a:t>
          </a:r>
          <a:endParaRPr lang="en-US" sz="1600" b="0" i="0" kern="1200" dirty="0">
            <a:solidFill>
              <a:schemeClr val="tx1"/>
            </a:solidFill>
            <a:latin typeface="Avenir Roman" charset="0"/>
            <a:ea typeface="Avenir Roman" charset="0"/>
            <a:cs typeface="Avenir Roman" charset="0"/>
          </a:endParaRPr>
        </a:p>
      </dsp:txBody>
      <dsp:txXfrm>
        <a:off x="1946585" y="0"/>
        <a:ext cx="7036248" cy="1500187"/>
      </dsp:txXfrm>
    </dsp:sp>
    <dsp:sp modelId="{93037AD7-00AD-45C1-A9BA-658935DEF4CB}">
      <dsp:nvSpPr>
        <dsp:cNvPr id="0" name=""/>
        <dsp:cNvSpPr/>
      </dsp:nvSpPr>
      <dsp:spPr>
        <a:xfrm>
          <a:off x="223237" y="202195"/>
          <a:ext cx="1640355" cy="109579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312748D-E4DF-4221-B9B9-AD6AFC7C81E5}">
      <dsp:nvSpPr>
        <dsp:cNvPr id="0" name=""/>
        <dsp:cNvSpPr/>
      </dsp:nvSpPr>
      <dsp:spPr>
        <a:xfrm>
          <a:off x="0" y="1650206"/>
          <a:ext cx="8982834" cy="1500187"/>
        </a:xfrm>
        <a:prstGeom prst="roundRect">
          <a:avLst>
            <a:gd name="adj" fmla="val 10000"/>
          </a:avLst>
        </a:prstGeom>
        <a:noFill/>
        <a:ln>
          <a:noFill/>
        </a:ln>
        <a:effectLst>
          <a:outerShdw dist="23000" sx="1000" sy="1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1" lang="en-US" sz="1600" b="1" i="0" kern="1200" dirty="0" smtClean="0">
              <a:solidFill>
                <a:schemeClr val="tx1"/>
              </a:solidFill>
              <a:latin typeface="Avenir Heavy" charset="0"/>
              <a:ea typeface="Avenir Heavy" charset="0"/>
              <a:cs typeface="Avenir Heavy" charset="0"/>
            </a:rPr>
            <a:t>NFPA 70E: Standard for Electrical Safety in the Workplace 2012</a:t>
          </a:r>
          <a:endParaRPr lang="en-US" sz="1600" b="1" i="0" kern="1200" dirty="0">
            <a:solidFill>
              <a:schemeClr val="tx1"/>
            </a:solidFill>
            <a:latin typeface="Avenir Heavy" charset="0"/>
            <a:ea typeface="Avenir Heavy" charset="0"/>
            <a:cs typeface="Avenir Heavy" charset="0"/>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Avenir Roman" charset="0"/>
              <a:ea typeface="Avenir Roman" charset="0"/>
              <a:cs typeface="Avenir Roman" charset="0"/>
            </a:rPr>
            <a:t>Explains reason behind the rule and how to comply</a:t>
          </a:r>
          <a:endParaRPr lang="en-US" sz="1600" b="0" i="0" kern="1200" dirty="0">
            <a:solidFill>
              <a:schemeClr val="tx1"/>
            </a:solidFill>
            <a:latin typeface="Avenir Roman" charset="0"/>
            <a:ea typeface="Avenir Roman" charset="0"/>
            <a:cs typeface="Avenir Roman" charset="0"/>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Avenir Roman" charset="0"/>
              <a:ea typeface="Avenir Roman" charset="0"/>
              <a:cs typeface="Avenir Roman" charset="0"/>
            </a:rPr>
            <a:t>Safe work practices, PPE and lockout/</a:t>
          </a:r>
          <a:r>
            <a:rPr lang="en-US" sz="1600" b="0" i="0" kern="1200" dirty="0" err="1" smtClean="0">
              <a:solidFill>
                <a:schemeClr val="tx1"/>
              </a:solidFill>
              <a:latin typeface="Avenir Roman" charset="0"/>
              <a:ea typeface="Avenir Roman" charset="0"/>
              <a:cs typeface="Avenir Roman" charset="0"/>
            </a:rPr>
            <a:t>tagout</a:t>
          </a:r>
          <a:r>
            <a:rPr lang="en-US" sz="1600" b="0" i="0" kern="1200" dirty="0" smtClean="0">
              <a:solidFill>
                <a:schemeClr val="tx1"/>
              </a:solidFill>
              <a:latin typeface="Avenir Roman" charset="0"/>
              <a:ea typeface="Avenir Roman" charset="0"/>
              <a:cs typeface="Avenir Roman" charset="0"/>
            </a:rPr>
            <a:t> procedures</a:t>
          </a:r>
          <a:endParaRPr lang="en-US" sz="1600" b="0" i="0" kern="1200" dirty="0">
            <a:solidFill>
              <a:schemeClr val="tx1"/>
            </a:solidFill>
            <a:latin typeface="Avenir Roman" charset="0"/>
            <a:ea typeface="Avenir Roman" charset="0"/>
            <a:cs typeface="Avenir Roman" charset="0"/>
          </a:endParaRPr>
        </a:p>
      </dsp:txBody>
      <dsp:txXfrm>
        <a:off x="1946585" y="1650206"/>
        <a:ext cx="7036248" cy="1500187"/>
      </dsp:txXfrm>
    </dsp:sp>
    <dsp:sp modelId="{9E1308C4-E032-49CE-B60A-A3360A94CAC0}">
      <dsp:nvSpPr>
        <dsp:cNvPr id="0" name=""/>
        <dsp:cNvSpPr/>
      </dsp:nvSpPr>
      <dsp:spPr>
        <a:xfrm>
          <a:off x="372146" y="1800225"/>
          <a:ext cx="1352311" cy="120015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B7D80B-C6DE-4104-8A47-5EF136578EC8}">
      <dsp:nvSpPr>
        <dsp:cNvPr id="0" name=""/>
        <dsp:cNvSpPr/>
      </dsp:nvSpPr>
      <dsp:spPr>
        <a:xfrm>
          <a:off x="0" y="3300412"/>
          <a:ext cx="8982834" cy="1500187"/>
        </a:xfrm>
        <a:prstGeom prst="roundRect">
          <a:avLst>
            <a:gd name="adj" fmla="val 10000"/>
          </a:avLst>
        </a:prstGeom>
        <a:noFill/>
        <a:ln>
          <a:noFill/>
        </a:ln>
        <a:effectLst>
          <a:outerShdw dist="23000" sx="1000" sy="1000"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i="0" kern="1200" dirty="0" smtClean="0">
              <a:solidFill>
                <a:schemeClr val="tx1"/>
              </a:solidFill>
              <a:latin typeface="Avenir Heavy" charset="0"/>
              <a:ea typeface="Avenir Heavy" charset="0"/>
              <a:cs typeface="Avenir Heavy" charset="0"/>
            </a:rPr>
            <a:t>BS EN 50191:2010</a:t>
          </a:r>
          <a:endParaRPr lang="en-US" sz="1600" b="1" i="0" kern="1200" dirty="0">
            <a:solidFill>
              <a:schemeClr val="tx1"/>
            </a:solidFill>
            <a:latin typeface="Avenir Heavy" charset="0"/>
            <a:ea typeface="Avenir Heavy" charset="0"/>
            <a:cs typeface="Avenir Heavy" charset="0"/>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Avenir Roman" charset="0"/>
              <a:ea typeface="Avenir Roman" charset="0"/>
              <a:cs typeface="Avenir Roman" charset="0"/>
            </a:rPr>
            <a:t>Erection and Operation of Electrical Test Equipment</a:t>
          </a:r>
          <a:endParaRPr lang="en-US" sz="1600" b="0" i="0" kern="1200" dirty="0">
            <a:solidFill>
              <a:schemeClr val="tx1"/>
            </a:solidFill>
            <a:latin typeface="Avenir Roman" charset="0"/>
            <a:ea typeface="Avenir Roman" charset="0"/>
            <a:cs typeface="Avenir Roman" charset="0"/>
          </a:endParaRPr>
        </a:p>
        <a:p>
          <a:pPr marL="171450" lvl="1" indent="-171450" algn="l" defTabSz="711200">
            <a:lnSpc>
              <a:spcPct val="90000"/>
            </a:lnSpc>
            <a:spcBef>
              <a:spcPct val="0"/>
            </a:spcBef>
            <a:spcAft>
              <a:spcPct val="15000"/>
            </a:spcAft>
            <a:buChar char="••"/>
          </a:pPr>
          <a:r>
            <a:rPr lang="en-US" sz="1600" b="0" i="0" kern="1200" dirty="0" smtClean="0">
              <a:solidFill>
                <a:schemeClr val="tx1"/>
              </a:solidFill>
              <a:latin typeface="Avenir Roman" charset="0"/>
              <a:ea typeface="Avenir Roman" charset="0"/>
              <a:cs typeface="Avenir Roman" charset="0"/>
            </a:rPr>
            <a:t>Defines recommended setups for electrical testing stations</a:t>
          </a:r>
          <a:endParaRPr lang="en-US" sz="1600" b="0" i="0" kern="1200" dirty="0">
            <a:solidFill>
              <a:schemeClr val="tx1"/>
            </a:solidFill>
            <a:latin typeface="Avenir Roman" charset="0"/>
            <a:ea typeface="Avenir Roman" charset="0"/>
            <a:cs typeface="Avenir Roman" charset="0"/>
          </a:endParaRPr>
        </a:p>
      </dsp:txBody>
      <dsp:txXfrm>
        <a:off x="1946585" y="3300412"/>
        <a:ext cx="7036248" cy="1500187"/>
      </dsp:txXfrm>
    </dsp:sp>
    <dsp:sp modelId="{9D3C629C-74A0-4B42-98C6-2577D37A82CE}">
      <dsp:nvSpPr>
        <dsp:cNvPr id="0" name=""/>
        <dsp:cNvSpPr/>
      </dsp:nvSpPr>
      <dsp:spPr>
        <a:xfrm>
          <a:off x="211263" y="3491344"/>
          <a:ext cx="1674076" cy="1118323"/>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F3497DF-45D4-482C-AFF3-35A1CBFF274F}" type="datetimeFigureOut">
              <a:rPr lang="en-US" smtClean="0"/>
              <a:t>2/21/2017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2ADECF-1A4E-465C-83BF-CBF4535AC384}" type="slidenum">
              <a:rPr lang="en-US" smtClean="0"/>
              <a:t>‹#›</a:t>
            </a:fld>
            <a:endParaRPr lang="en-US"/>
          </a:p>
        </p:txBody>
      </p:sp>
    </p:spTree>
    <p:extLst>
      <p:ext uri="{BB962C8B-B14F-4D97-AF65-F5344CB8AC3E}">
        <p14:creationId xmlns:p14="http://schemas.microsoft.com/office/powerpoint/2010/main" val="3982693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4E693-FFE3-4AC9-AD76-939B5EE29ABF}" type="datetimeFigureOut">
              <a:rPr lang="en-US" smtClean="0"/>
              <a:pPr/>
              <a:t>2/21/2017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80684C-D21E-4574-BBEB-72DADD531597}" type="slidenum">
              <a:rPr lang="en-US" smtClean="0"/>
              <a:pPr/>
              <a:t>‹#›</a:t>
            </a:fld>
            <a:endParaRPr lang="en-US"/>
          </a:p>
        </p:txBody>
      </p:sp>
    </p:spTree>
    <p:extLst>
      <p:ext uri="{BB962C8B-B14F-4D97-AF65-F5344CB8AC3E}">
        <p14:creationId xmlns:p14="http://schemas.microsoft.com/office/powerpoint/2010/main" val="412531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4</a:t>
            </a:fld>
            <a:endParaRPr lang="en-US"/>
          </a:p>
        </p:txBody>
      </p:sp>
    </p:spTree>
    <p:extLst>
      <p:ext uri="{BB962C8B-B14F-4D97-AF65-F5344CB8AC3E}">
        <p14:creationId xmlns:p14="http://schemas.microsoft.com/office/powerpoint/2010/main" val="69966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5"/>
            <a:ext cx="7886700" cy="1325563"/>
          </a:xfrm>
          <a:prstGeom prst="rect">
            <a:avLst/>
          </a:prstGeom>
        </p:spPr>
        <p:txBody>
          <a:bodyPr/>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754161D-F81C-4846-AE2A-DCB22AD20C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754161D-F81C-4846-AE2A-DCB22AD20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a:latin typeface="Avenir Medium" charset="0"/>
                <a:ea typeface="Avenir Medium" charset="0"/>
                <a:cs typeface="Avenir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a:latin typeface="Avenir Medium" charset="0"/>
                <a:ea typeface="Avenir Medium" charset="0"/>
                <a:cs typeface="Avenir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i="0">
                <a:latin typeface="Avenir Medium" charset="0"/>
                <a:ea typeface="Avenir Medium" charset="0"/>
                <a:cs typeface="Avenir Medium"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latin typeface="Avenir Roman" charset="0"/>
                <a:ea typeface="Avenir Roman" charset="0"/>
                <a:cs typeface="Avenir Roman"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34200" y="6477000"/>
            <a:ext cx="2133600" cy="239939"/>
          </a:xfrm>
          <a:prstGeom prst="rect">
            <a:avLst/>
          </a:prstGeom>
        </p:spPr>
        <p:txBody>
          <a:bodyPr vert="horz" lIns="91440" tIns="45720" rIns="91440" bIns="45720" rtlCol="0" anchor="ctr"/>
          <a:lstStyle>
            <a:lvl1pPr algn="r">
              <a:defRPr sz="800">
                <a:solidFill>
                  <a:schemeClr val="tx1"/>
                </a:solidFill>
                <a:latin typeface="Avenir LT Std 35 Light" charset="0"/>
                <a:ea typeface="Avenir LT Std 35 Light" charset="0"/>
                <a:cs typeface="Avenir LT Std 35 Light" charset="0"/>
              </a:defRPr>
            </a:lvl1pPr>
          </a:lstStyle>
          <a:p>
            <a:r>
              <a:rPr lang="de-DE" dirty="0" smtClean="0"/>
              <a:t>© </a:t>
            </a:r>
            <a:r>
              <a:rPr lang="en-US" dirty="0" smtClean="0"/>
              <a:t>Copyright Associated Research 2017</a:t>
            </a:r>
          </a:p>
          <a:p>
            <a:r>
              <a:rPr lang="en-US" dirty="0" smtClean="0"/>
              <a:t>Slide </a:t>
            </a:r>
            <a:fld id="{F754161D-F81C-4846-AE2A-DCB22AD20C4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venir Roman" charset="0"/>
          <a:ea typeface="Avenir Roman" charset="0"/>
          <a:cs typeface="Avenir Roman"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Avenir Roman" charset="0"/>
          <a:ea typeface="Avenir Roman" charset="0"/>
          <a:cs typeface="Avenir Roman"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venir Roman" charset="0"/>
          <a:ea typeface="Avenir Roman" charset="0"/>
          <a:cs typeface="Avenir Roman"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venir Roman" charset="0"/>
          <a:ea typeface="Avenir Roman" charset="0"/>
          <a:cs typeface="Avenir Roman" charset="0"/>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venir Roman" charset="0"/>
          <a:ea typeface="Avenir Roman" charset="0"/>
          <a:cs typeface="Avenir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hyperlink" Target="http://www.arisafety.com/support/educational-resources/"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llison.oba@arisafety.com" TargetMode="External"/><Relationship Id="rId2" Type="http://schemas.openxmlformats.org/officeDocument/2006/relationships/hyperlink" Target="http://www.arisafety.com/webina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2" name="TextBox 1"/>
          <p:cNvSpPr txBox="1"/>
          <p:nvPr/>
        </p:nvSpPr>
        <p:spPr>
          <a:xfrm>
            <a:off x="5029200" y="2486767"/>
            <a:ext cx="3800012" cy="2554545"/>
          </a:xfrm>
          <a:prstGeom prst="rect">
            <a:avLst/>
          </a:prstGeom>
          <a:noFill/>
        </p:spPr>
        <p:txBody>
          <a:bodyPr wrap="square" rtlCol="0">
            <a:spAutoFit/>
          </a:bodyPr>
          <a:lstStyle/>
          <a:p>
            <a:pPr lvl="0"/>
            <a:r>
              <a:rPr kumimoji="1" lang="en-US" sz="1600" dirty="0" smtClean="0">
                <a:latin typeface="Avenir Roman" charset="0"/>
                <a:ea typeface="Avenir Roman" charset="0"/>
                <a:cs typeface="Avenir Roman" charset="0"/>
              </a:rPr>
              <a:t>The </a:t>
            </a:r>
            <a:r>
              <a:rPr kumimoji="1" lang="en-US" sz="1600" dirty="0">
                <a:latin typeface="Avenir Roman" charset="0"/>
                <a:ea typeface="Avenir Roman" charset="0"/>
                <a:cs typeface="Avenir Roman" charset="0"/>
              </a:rPr>
              <a:t>human body on an average has about 1000 to 1500 ohms resistance.</a:t>
            </a:r>
          </a:p>
          <a:p>
            <a:pPr lvl="0"/>
            <a:endParaRPr kumimoji="1" lang="en-US" sz="1600" dirty="0">
              <a:latin typeface="Avenir Roman" charset="0"/>
              <a:ea typeface="Avenir Roman" charset="0"/>
              <a:cs typeface="Avenir Roman" charset="0"/>
            </a:endParaRPr>
          </a:p>
          <a:p>
            <a:pPr lvl="0"/>
            <a:r>
              <a:rPr kumimoji="1" lang="en-US" sz="1600" dirty="0">
                <a:latin typeface="Avenir Roman" charset="0"/>
                <a:ea typeface="Avenir Roman" charset="0"/>
                <a:cs typeface="Avenir Roman" charset="0"/>
              </a:rPr>
              <a:t>The outer layer of the skin provides the largest percentage of the body’s electrical resistance.  </a:t>
            </a:r>
          </a:p>
          <a:p>
            <a:pPr lvl="0"/>
            <a:r>
              <a:rPr kumimoji="1" lang="en-US" sz="1600" dirty="0" smtClean="0">
                <a:latin typeface="Avenir Roman" charset="0"/>
                <a:ea typeface="Avenir Roman" charset="0"/>
                <a:cs typeface="Avenir Roman" charset="0"/>
              </a:rPr>
              <a:t> </a:t>
            </a:r>
            <a:endParaRPr kumimoji="1" lang="en-US" sz="1600" dirty="0">
              <a:latin typeface="Avenir Roman" charset="0"/>
              <a:ea typeface="Avenir Roman" charset="0"/>
              <a:cs typeface="Avenir Roman" charset="0"/>
            </a:endParaRPr>
          </a:p>
          <a:p>
            <a:pPr lvl="0"/>
            <a:r>
              <a:rPr kumimoji="1" lang="en-US" sz="1600" dirty="0">
                <a:latin typeface="Avenir Roman" charset="0"/>
                <a:ea typeface="Avenir Roman" charset="0"/>
                <a:cs typeface="Avenir Roman" charset="0"/>
              </a:rPr>
              <a:t>The parts of the body which conduct the electricity the best are the blood vessels and nerves</a:t>
            </a:r>
            <a:r>
              <a:rPr kumimoji="1" lang="en-US" sz="1600" dirty="0" smtClean="0">
                <a:latin typeface="Avenir Roman" charset="0"/>
                <a:ea typeface="Avenir Roman" charset="0"/>
                <a:cs typeface="Avenir Roman" charset="0"/>
              </a:rPr>
              <a:t>.</a:t>
            </a:r>
            <a:endParaRPr lang="en-US" sz="1600" dirty="0">
              <a:latin typeface="Avenir Roman" charset="0"/>
              <a:ea typeface="Avenir Roman" charset="0"/>
              <a:cs typeface="Avenir Roman"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904" y="1485900"/>
            <a:ext cx="4411793" cy="4419600"/>
          </a:xfrm>
          <a:prstGeom prst="rect">
            <a:avLst/>
          </a:prstGeom>
        </p:spPr>
      </p:pic>
      <p:sp>
        <p:nvSpPr>
          <p:cNvPr id="8"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10</a:t>
            </a:r>
            <a:endParaRPr lang="en-US" dirty="0"/>
          </a:p>
        </p:txBody>
      </p:sp>
      <p:sp>
        <p:nvSpPr>
          <p:cNvPr id="11"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Human Body Resistance</a:t>
            </a:r>
            <a:endParaRPr lang="en-US" sz="4000" b="1" dirty="0">
              <a:solidFill>
                <a:srgbClr val="1C2B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694161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4953000" y="6096000"/>
            <a:ext cx="3429000" cy="369332"/>
          </a:xfrm>
          <a:prstGeom prst="rect">
            <a:avLst/>
          </a:prstGeom>
          <a:noFill/>
        </p:spPr>
        <p:txBody>
          <a:bodyPr wrap="square" rtlCol="0">
            <a:spAutoFit/>
          </a:bodyPr>
          <a:lstStyle/>
          <a:p>
            <a:r>
              <a:rPr lang="en-US" dirty="0" smtClean="0">
                <a:latin typeface="Avenir Book" charset="0"/>
                <a:ea typeface="Avenir Book" charset="0"/>
                <a:cs typeface="Avenir Book" charset="0"/>
              </a:rPr>
              <a:t>I = 120V/1,000 Ohms = 0.120A</a:t>
            </a:r>
            <a:endParaRPr lang="en-US" dirty="0">
              <a:latin typeface="Avenir Book" charset="0"/>
              <a:ea typeface="Avenir Book" charset="0"/>
              <a:cs typeface="Avenir Book" charset="0"/>
            </a:endParaRPr>
          </a:p>
        </p:txBody>
      </p:sp>
      <p:sp>
        <p:nvSpPr>
          <p:cNvPr id="13" name="TextBox 12"/>
          <p:cNvSpPr txBox="1"/>
          <p:nvPr/>
        </p:nvSpPr>
        <p:spPr>
          <a:xfrm>
            <a:off x="4419600" y="533400"/>
            <a:ext cx="4182979" cy="1569660"/>
          </a:xfrm>
          <a:prstGeom prst="rect">
            <a:avLst/>
          </a:prstGeom>
          <a:noFill/>
        </p:spPr>
        <p:txBody>
          <a:bodyPr wrap="square" rtlCol="0">
            <a:spAutoFit/>
          </a:bodyPr>
          <a:lstStyle/>
          <a:p>
            <a:r>
              <a:rPr lang="en-US" sz="2400" dirty="0" smtClean="0">
                <a:solidFill>
                  <a:schemeClr val="bg1"/>
                </a:solidFill>
                <a:latin typeface="Avenir Roman" charset="0"/>
                <a:ea typeface="Avenir Roman" charset="0"/>
                <a:cs typeface="Avenir Roman" charset="0"/>
              </a:rPr>
              <a:t>The current required to light </a:t>
            </a:r>
            <a:br>
              <a:rPr lang="en-US" sz="2400" dirty="0" smtClean="0">
                <a:solidFill>
                  <a:schemeClr val="bg1"/>
                </a:solidFill>
                <a:latin typeface="Avenir Roman" charset="0"/>
                <a:ea typeface="Avenir Roman" charset="0"/>
                <a:cs typeface="Avenir Roman" charset="0"/>
              </a:rPr>
            </a:br>
            <a:r>
              <a:rPr lang="en-US" sz="2400" dirty="0" smtClean="0">
                <a:solidFill>
                  <a:schemeClr val="bg1"/>
                </a:solidFill>
                <a:latin typeface="Avenir Roman" charset="0"/>
                <a:ea typeface="Avenir Roman" charset="0"/>
                <a:cs typeface="Avenir Roman" charset="0"/>
              </a:rPr>
              <a:t>a 7 watt, 120V lamp, passed </a:t>
            </a:r>
            <a:br>
              <a:rPr lang="en-US" sz="2400" dirty="0" smtClean="0">
                <a:solidFill>
                  <a:schemeClr val="bg1"/>
                </a:solidFill>
                <a:latin typeface="Avenir Roman" charset="0"/>
                <a:ea typeface="Avenir Roman" charset="0"/>
                <a:cs typeface="Avenir Roman" charset="0"/>
              </a:rPr>
            </a:br>
            <a:r>
              <a:rPr lang="en-US" sz="2400" dirty="0" smtClean="0">
                <a:solidFill>
                  <a:schemeClr val="bg1"/>
                </a:solidFill>
                <a:latin typeface="Avenir Roman" charset="0"/>
                <a:ea typeface="Avenir Roman" charset="0"/>
                <a:cs typeface="Avenir Roman" charset="0"/>
              </a:rPr>
              <a:t>across the chest is enough </a:t>
            </a:r>
            <a:br>
              <a:rPr lang="en-US" sz="2400" dirty="0" smtClean="0">
                <a:solidFill>
                  <a:schemeClr val="bg1"/>
                </a:solidFill>
                <a:latin typeface="Avenir Roman" charset="0"/>
                <a:ea typeface="Avenir Roman" charset="0"/>
                <a:cs typeface="Avenir Roman" charset="0"/>
              </a:rPr>
            </a:br>
            <a:r>
              <a:rPr lang="en-US" sz="2400" dirty="0" smtClean="0">
                <a:solidFill>
                  <a:schemeClr val="bg1"/>
                </a:solidFill>
                <a:latin typeface="Avenir Roman" charset="0"/>
                <a:ea typeface="Avenir Roman" charset="0"/>
                <a:cs typeface="Avenir Roman" charset="0"/>
              </a:rPr>
              <a:t>to cause fatality.</a:t>
            </a:r>
            <a:endParaRPr lang="en-US" sz="2400" dirty="0">
              <a:solidFill>
                <a:schemeClr val="bg1"/>
              </a:solidFill>
              <a:latin typeface="Avenir Roman" charset="0"/>
              <a:ea typeface="Avenir Roman" charset="0"/>
              <a:cs typeface="Avenir Roman" charset="0"/>
            </a:endParaRPr>
          </a:p>
        </p:txBody>
      </p:sp>
    </p:spTree>
    <p:extLst>
      <p:ext uri="{BB962C8B-B14F-4D97-AF65-F5344CB8AC3E}">
        <p14:creationId xmlns:p14="http://schemas.microsoft.com/office/powerpoint/2010/main" val="1173884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7716" y="3429000"/>
            <a:ext cx="876300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smtClean="0">
                <a:latin typeface="Avenir Heavy Oblique" charset="0"/>
                <a:ea typeface="Avenir Heavy Oblique" charset="0"/>
                <a:cs typeface="Avenir Heavy Oblique" charset="0"/>
              </a:rPr>
              <a:t>Testing also comes down to risk analysis. Safety standards call for production hipot and continuity testing. However, there has been a shift in recent years towards more stringent production line testing. </a:t>
            </a:r>
            <a:endParaRPr lang="en-US" sz="1600" b="1" i="1" dirty="0">
              <a:latin typeface="Avenir Heavy Oblique" charset="0"/>
              <a:ea typeface="Avenir Heavy Oblique" charset="0"/>
              <a:cs typeface="Avenir Heavy Oblique"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7974"/>
            <a:ext cx="9144000" cy="2000013"/>
          </a:xfrm>
          <a:prstGeom prst="rect">
            <a:avLst/>
          </a:prstGeom>
        </p:spPr>
      </p:pic>
      <p:sp>
        <p:nvSpPr>
          <p:cNvPr id="7"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12</a:t>
            </a:r>
            <a:endParaRPr lang="en-US" dirty="0"/>
          </a:p>
        </p:txBody>
      </p:sp>
      <p:sp>
        <p:nvSpPr>
          <p:cNvPr id="12"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Why Test?</a:t>
            </a:r>
            <a:endParaRPr lang="en-US" sz="4000" b="1" dirty="0">
              <a:solidFill>
                <a:srgbClr val="1C2B58"/>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4677729"/>
              </p:ext>
            </p:extLst>
          </p:nvPr>
        </p:nvGraphicFramePr>
        <p:xfrm>
          <a:off x="381000" y="1304589"/>
          <a:ext cx="8229600" cy="181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13</a:t>
            </a:r>
            <a:endParaRPr lang="en-US" dirty="0"/>
          </a:p>
        </p:txBody>
      </p:sp>
      <p:sp>
        <p:nvSpPr>
          <p:cNvPr id="11"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Testing Laboratories</a:t>
            </a:r>
            <a:endParaRPr lang="en-US" sz="4000" b="1" dirty="0">
              <a:solidFill>
                <a:srgbClr val="1C2B58"/>
              </a:solidFill>
              <a:latin typeface="Avenir LT Std 85 Heavy" charset="0"/>
              <a:ea typeface="Avenir LT Std 85 Heavy" charset="0"/>
              <a:cs typeface="Avenir LT Std 85 Heavy"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3962400"/>
            <a:ext cx="8229600" cy="878706"/>
          </a:xfrm>
          <a:prstGeom prst="rect">
            <a:avLst/>
          </a:prstGeom>
        </p:spPr>
      </p:pic>
      <p:sp>
        <p:nvSpPr>
          <p:cNvPr id="8" name="TextBox 7"/>
          <p:cNvSpPr txBox="1"/>
          <p:nvPr/>
        </p:nvSpPr>
        <p:spPr>
          <a:xfrm>
            <a:off x="381000" y="4968439"/>
            <a:ext cx="83058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b="1" dirty="0" smtClean="0">
                <a:latin typeface="Avenir Heavy" charset="0"/>
                <a:ea typeface="Avenir Heavy" charset="0"/>
                <a:cs typeface="Avenir Heavy" charset="0"/>
              </a:rPr>
              <a:t>NRTL Examples </a:t>
            </a:r>
            <a:r>
              <a:rPr lang="en-US" sz="1200" dirty="0" smtClean="0">
                <a:latin typeface="Avenir Roman" charset="0"/>
                <a:ea typeface="Avenir Roman" charset="0"/>
                <a:cs typeface="Avenir Roman" charset="0"/>
              </a:rPr>
              <a:t>Underwriters Laboratories (UL – United States), TUV </a:t>
            </a:r>
            <a:r>
              <a:rPr lang="en-US" sz="1200" dirty="0" err="1" smtClean="0">
                <a:latin typeface="Avenir Roman" charset="0"/>
                <a:ea typeface="Avenir Roman" charset="0"/>
                <a:cs typeface="Avenir Roman" charset="0"/>
              </a:rPr>
              <a:t>Rheinland</a:t>
            </a:r>
            <a:r>
              <a:rPr lang="en-US" sz="1200" dirty="0" smtClean="0">
                <a:latin typeface="Avenir Roman" charset="0"/>
                <a:ea typeface="Avenir Roman" charset="0"/>
                <a:cs typeface="Avenir Roman" charset="0"/>
              </a:rPr>
              <a:t> (Germany), Canadian Standards Association (CSA – Canada), ETL (</a:t>
            </a:r>
            <a:r>
              <a:rPr lang="en-US" sz="1200" dirty="0" err="1" smtClean="0">
                <a:latin typeface="Avenir Roman" charset="0"/>
                <a:ea typeface="Avenir Roman" charset="0"/>
                <a:cs typeface="Avenir Roman" charset="0"/>
              </a:rPr>
              <a:t>Intertek</a:t>
            </a:r>
            <a:r>
              <a:rPr lang="en-US" sz="1200" dirty="0" smtClean="0">
                <a:latin typeface="Avenir Roman" charset="0"/>
                <a:ea typeface="Avenir Roman" charset="0"/>
                <a:cs typeface="Avenir Roman" charset="0"/>
              </a:rPr>
              <a:t> – United States) and CCC (China Compulsory Certification – China)</a:t>
            </a:r>
            <a:endParaRPr lang="en-US" sz="1200" dirty="0">
              <a:latin typeface="Avenir Roman" charset="0"/>
              <a:ea typeface="Avenir Roman" charset="0"/>
              <a:cs typeface="Avenir Roman" charset="0"/>
            </a:endParaRPr>
          </a:p>
        </p:txBody>
      </p:sp>
    </p:spTree>
    <p:extLst>
      <p:ext uri="{BB962C8B-B14F-4D97-AF65-F5344CB8AC3E}">
        <p14:creationId xmlns:p14="http://schemas.microsoft.com/office/powerpoint/2010/main" val="285708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630238" y="2066926"/>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a:t>
            </a:r>
            <a:r>
              <a:rPr lang="en-US" altLang="en-US" sz="8000" b="1" dirty="0" smtClean="0">
                <a:solidFill>
                  <a:srgbClr val="88D6F4"/>
                </a:solidFill>
                <a:latin typeface="Avenir Heavy" charset="0"/>
                <a:ea typeface="Avenir Heavy" charset="0"/>
                <a:cs typeface="Avenir Heavy" charset="0"/>
              </a:rPr>
              <a:t>Question</a:t>
            </a:r>
            <a:endParaRPr lang="en-US" altLang="en-US" sz="8000" b="1" dirty="0">
              <a:solidFill>
                <a:srgbClr val="88D6F4"/>
              </a:solidFill>
              <a:latin typeface="Avenir Heavy" charset="0"/>
              <a:ea typeface="Avenir Heavy" charset="0"/>
              <a:cs typeface="Avenir Heavy" charset="0"/>
            </a:endParaRPr>
          </a:p>
        </p:txBody>
      </p:sp>
      <p:sp>
        <p:nvSpPr>
          <p:cNvPr id="13" name="Content Placeholder 9"/>
          <p:cNvSpPr txBox="1">
            <a:spLocks/>
          </p:cNvSpPr>
          <p:nvPr/>
        </p:nvSpPr>
        <p:spPr>
          <a:xfrm>
            <a:off x="628650" y="3352800"/>
            <a:ext cx="7739063" cy="9810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altLang="en-US" sz="1800" dirty="0" smtClean="0">
                <a:latin typeface="Avenir Roman" charset="0"/>
                <a:ea typeface="Avenir Roman" charset="0"/>
                <a:cs typeface="Avenir Roman" charset="0"/>
              </a:rPr>
              <a:t/>
            </a:r>
            <a:br>
              <a:rPr lang="en-US" altLang="en-US" sz="1800" dirty="0" smtClean="0">
                <a:latin typeface="Avenir Roman" charset="0"/>
                <a:ea typeface="Avenir Roman" charset="0"/>
                <a:cs typeface="Avenir Roman" charset="0"/>
              </a:rPr>
            </a:br>
            <a:r>
              <a:rPr lang="en-US" altLang="en-US" sz="2400" dirty="0" smtClean="0">
                <a:latin typeface="Avenir Roman" charset="0"/>
                <a:ea typeface="Avenir Roman" charset="0"/>
                <a:cs typeface="Avenir Roman" charset="0"/>
              </a:rPr>
              <a:t>Has your</a:t>
            </a:r>
            <a:r>
              <a:rPr lang="en-US" altLang="en-US" sz="2400" dirty="0" smtClean="0">
                <a:latin typeface="Avenir Roman" charset="0"/>
                <a:ea typeface="Avenir Roman" charset="0"/>
                <a:cs typeface="Avenir Roman" charset="0"/>
              </a:rPr>
              <a:t> Company had an employee incident involving electric shock in the past year?</a:t>
            </a:r>
            <a:endParaRPr lang="en-US" altLang="en-US" sz="2400" dirty="0">
              <a:latin typeface="Avenir Roman" charset="0"/>
              <a:ea typeface="Avenir Roman" charset="0"/>
              <a:cs typeface="Avenir Roman" charset="0"/>
            </a:endParaRPr>
          </a:p>
        </p:txBody>
      </p:sp>
    </p:spTree>
    <p:extLst>
      <p:ext uri="{BB962C8B-B14F-4D97-AF65-F5344CB8AC3E}">
        <p14:creationId xmlns:p14="http://schemas.microsoft.com/office/powerpoint/2010/main" val="3571566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8534400" cy="5042262"/>
          </a:xfrm>
          <a:prstGeom prst="rect">
            <a:avLst/>
          </a:prstGeom>
        </p:spPr>
      </p:pic>
      <p:sp>
        <p:nvSpPr>
          <p:cNvPr id="6"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15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de-DE" smtClean="0"/>
              <a:t>© </a:t>
            </a:r>
            <a:r>
              <a:rPr lang="en-US" smtClean="0"/>
              <a:t>Copyright Associated Research 2017</a:t>
            </a:r>
          </a:p>
          <a:p>
            <a:r>
              <a:rPr lang="en-US" smtClean="0"/>
              <a:t>Slide </a:t>
            </a:r>
            <a:fld id="{F754161D-F81C-4846-AE2A-DCB22AD20C49}" type="slidenum">
              <a:rPr lang="en-US" smtClean="0"/>
              <a:pPr/>
              <a:t>16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59080"/>
            <a:ext cx="6858000" cy="6858000"/>
          </a:xfrm>
          <a:prstGeom prst="rect">
            <a:avLst/>
          </a:prstGeom>
        </p:spPr>
      </p:pic>
      <p:sp>
        <p:nvSpPr>
          <p:cNvPr id="6" name="Rectangle 5"/>
          <p:cNvSpPr/>
          <p:nvPr/>
        </p:nvSpPr>
        <p:spPr>
          <a:xfrm>
            <a:off x="3124200" y="2164080"/>
            <a:ext cx="4495800" cy="830997"/>
          </a:xfrm>
          <a:prstGeom prst="rect">
            <a:avLst/>
          </a:prstGeom>
        </p:spPr>
        <p:txBody>
          <a:bodyPr wrap="square">
            <a:spAutoFit/>
          </a:bodyPr>
          <a:lstStyle/>
          <a:p>
            <a:pPr lvl="0"/>
            <a:r>
              <a:rPr kumimoji="1" lang="en-US" sz="2400" dirty="0">
                <a:latin typeface="Avenir Book" charset="0"/>
                <a:ea typeface="Avenir Book" charset="0"/>
                <a:cs typeface="Avenir Book" charset="0"/>
              </a:rPr>
              <a:t>Unsafe </a:t>
            </a:r>
            <a:r>
              <a:rPr kumimoji="1" lang="en-US" sz="2400" dirty="0" smtClean="0">
                <a:latin typeface="Avenir Book" charset="0"/>
                <a:ea typeface="Avenir Book" charset="0"/>
                <a:cs typeface="Avenir Book" charset="0"/>
              </a:rPr>
              <a:t>equipment</a:t>
            </a:r>
            <a:br>
              <a:rPr kumimoji="1" lang="en-US" sz="2400" dirty="0" smtClean="0">
                <a:latin typeface="Avenir Book" charset="0"/>
                <a:ea typeface="Avenir Book" charset="0"/>
                <a:cs typeface="Avenir Book" charset="0"/>
              </a:rPr>
            </a:br>
            <a:r>
              <a:rPr kumimoji="1" lang="en-US" sz="2400" dirty="0" smtClean="0">
                <a:latin typeface="Avenir Book" charset="0"/>
                <a:ea typeface="Avenir Book" charset="0"/>
                <a:cs typeface="Avenir Book" charset="0"/>
              </a:rPr>
              <a:t>or </a:t>
            </a:r>
            <a:r>
              <a:rPr kumimoji="1" lang="en-US" sz="2400" dirty="0">
                <a:latin typeface="Avenir Book" charset="0"/>
                <a:ea typeface="Avenir Book" charset="0"/>
                <a:cs typeface="Avenir Book" charset="0"/>
              </a:rPr>
              <a:t>installation</a:t>
            </a:r>
            <a:endParaRPr lang="en-US" sz="2400" dirty="0">
              <a:latin typeface="Avenir Book" charset="0"/>
              <a:ea typeface="Avenir Book" charset="0"/>
              <a:cs typeface="Avenir Book" charset="0"/>
            </a:endParaRPr>
          </a:p>
        </p:txBody>
      </p:sp>
      <p:sp>
        <p:nvSpPr>
          <p:cNvPr id="7" name="Rectangle 6"/>
          <p:cNvSpPr/>
          <p:nvPr/>
        </p:nvSpPr>
        <p:spPr>
          <a:xfrm>
            <a:off x="4343400" y="3307080"/>
            <a:ext cx="4495800" cy="830997"/>
          </a:xfrm>
          <a:prstGeom prst="rect">
            <a:avLst/>
          </a:prstGeom>
        </p:spPr>
        <p:txBody>
          <a:bodyPr wrap="square">
            <a:spAutoFit/>
          </a:bodyPr>
          <a:lstStyle/>
          <a:p>
            <a:pPr lvl="0"/>
            <a:r>
              <a:rPr kumimoji="1" lang="en-US" sz="2400" dirty="0" smtClean="0">
                <a:latin typeface="Avenir Book" charset="0"/>
                <a:ea typeface="Avenir Book" charset="0"/>
                <a:cs typeface="Avenir Book" charset="0"/>
              </a:rPr>
              <a:t>Unsafe</a:t>
            </a:r>
          </a:p>
          <a:p>
            <a:pPr lvl="0"/>
            <a:r>
              <a:rPr kumimoji="1" lang="en-US" sz="2400" dirty="0" smtClean="0">
                <a:latin typeface="Avenir Book" charset="0"/>
                <a:ea typeface="Avenir Book" charset="0"/>
                <a:cs typeface="Avenir Book" charset="0"/>
              </a:rPr>
              <a:t>Environment</a:t>
            </a:r>
            <a:endParaRPr lang="en-US" sz="2400" dirty="0">
              <a:latin typeface="Avenir Book" charset="0"/>
              <a:ea typeface="Avenir Book" charset="0"/>
              <a:cs typeface="Avenir Book" charset="0"/>
            </a:endParaRPr>
          </a:p>
        </p:txBody>
      </p:sp>
      <p:sp>
        <p:nvSpPr>
          <p:cNvPr id="8" name="Rectangle 7"/>
          <p:cNvSpPr/>
          <p:nvPr/>
        </p:nvSpPr>
        <p:spPr>
          <a:xfrm>
            <a:off x="5562600" y="4484578"/>
            <a:ext cx="2057400" cy="830997"/>
          </a:xfrm>
          <a:prstGeom prst="rect">
            <a:avLst/>
          </a:prstGeom>
        </p:spPr>
        <p:txBody>
          <a:bodyPr wrap="square">
            <a:spAutoFit/>
          </a:bodyPr>
          <a:lstStyle/>
          <a:p>
            <a:pPr lvl="0"/>
            <a:r>
              <a:rPr kumimoji="1" lang="en-US" sz="2400" dirty="0" smtClean="0">
                <a:latin typeface="Avenir Book" charset="0"/>
                <a:ea typeface="Avenir Book" charset="0"/>
                <a:cs typeface="Avenir Book" charset="0"/>
              </a:rPr>
              <a:t>Unsafe Work</a:t>
            </a:r>
          </a:p>
          <a:p>
            <a:pPr lvl="0"/>
            <a:r>
              <a:rPr kumimoji="1" lang="en-US" sz="2400" dirty="0" smtClean="0">
                <a:latin typeface="Avenir Book" charset="0"/>
                <a:ea typeface="Avenir Book" charset="0"/>
                <a:cs typeface="Avenir Book" charset="0"/>
              </a:rPr>
              <a:t>Practices</a:t>
            </a:r>
            <a:endParaRPr lang="en-US" sz="2400" dirty="0">
              <a:latin typeface="Avenir Book" charset="0"/>
              <a:ea typeface="Avenir Book" charset="0"/>
              <a:cs typeface="Avenir Book" charset="0"/>
            </a:endParaRPr>
          </a:p>
        </p:txBody>
      </p:sp>
      <p:sp>
        <p:nvSpPr>
          <p:cNvPr id="9" name="Rectangle 8"/>
          <p:cNvSpPr/>
          <p:nvPr/>
        </p:nvSpPr>
        <p:spPr>
          <a:xfrm>
            <a:off x="914400" y="1117521"/>
            <a:ext cx="7315200" cy="707886"/>
          </a:xfrm>
          <a:prstGeom prst="rect">
            <a:avLst/>
          </a:prstGeom>
        </p:spPr>
        <p:txBody>
          <a:bodyPr wrap="square">
            <a:spAutoFit/>
          </a:bodyPr>
          <a:lstStyle/>
          <a:p>
            <a:pPr lvl="0" algn="ctr"/>
            <a:r>
              <a:rPr kumimoji="1" lang="en-US" sz="2000" dirty="0" smtClean="0">
                <a:latin typeface="Avenir Book" charset="0"/>
                <a:ea typeface="Avenir Book" charset="0"/>
                <a:cs typeface="Avenir Book" charset="0"/>
              </a:rPr>
              <a:t>Most electrical accidents in the workplace are a direct result from one of the following three factors:</a:t>
            </a:r>
            <a:endParaRPr lang="en-US" sz="2000" dirty="0">
              <a:latin typeface="Avenir Book" charset="0"/>
              <a:ea typeface="Avenir Book" charset="0"/>
              <a:cs typeface="Avenir Book" charset="0"/>
            </a:endParaRPr>
          </a:p>
        </p:txBody>
      </p:sp>
      <p:sp>
        <p:nvSpPr>
          <p:cNvPr id="10"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r>
              <a:rPr lang="en-US" altLang="en-US" sz="3700" b="1" dirty="0" smtClean="0">
                <a:solidFill>
                  <a:srgbClr val="1C2B58"/>
                </a:solidFill>
                <a:latin typeface="Avenir LT Std 85 Heavy" charset="0"/>
                <a:ea typeface="Avenir LT Std 85 Heavy" charset="0"/>
                <a:cs typeface="Avenir LT Std 85 Heavy" charset="0"/>
              </a:rPr>
              <a:t>Electrical Accidents in the Workplace</a:t>
            </a:r>
            <a:endParaRPr lang="en-US" sz="3700" b="1" dirty="0">
              <a:solidFill>
                <a:srgbClr val="1C2B58"/>
              </a:solidFill>
              <a:latin typeface="Avenir LT Std 85 Heavy" charset="0"/>
              <a:ea typeface="Avenir LT Std 85 Heavy" charset="0"/>
              <a:cs typeface="Avenir LT Std 85 Heavy" charset="0"/>
            </a:endParaRPr>
          </a:p>
        </p:txBody>
      </p:sp>
      <p:sp>
        <p:nvSpPr>
          <p:cNvPr id="11" name="Text Box 3"/>
          <p:cNvSpPr txBox="1">
            <a:spLocks noChangeArrowheads="1"/>
          </p:cNvSpPr>
          <p:nvPr/>
        </p:nvSpPr>
        <p:spPr bwMode="auto">
          <a:xfrm>
            <a:off x="304800" y="5656918"/>
            <a:ext cx="8382000" cy="585418"/>
          </a:xfrm>
          <a:prstGeom prst="rect">
            <a:avLst/>
          </a:prstGeom>
          <a:noFill/>
          <a:ln>
            <a:noFill/>
            <a:headEnd/>
            <a:tailEnd type="none" w="sm" len="sm"/>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algn="ctr" eaLnBrk="0" hangingPunct="0">
              <a:spcBef>
                <a:spcPct val="50000"/>
              </a:spcBef>
              <a:buClr>
                <a:schemeClr val="tx2"/>
              </a:buClr>
              <a:buFont typeface="Wingdings" pitchFamily="2" charset="2"/>
              <a:buNone/>
            </a:pPr>
            <a:r>
              <a:rPr kumimoji="1" lang="en-US" sz="1600" b="1" i="1" dirty="0" smtClean="0">
                <a:solidFill>
                  <a:schemeClr val="tx1"/>
                </a:solidFill>
                <a:latin typeface="Avenir Heavy Oblique" charset="0"/>
                <a:ea typeface="Avenir Heavy Oblique" charset="0"/>
                <a:cs typeface="Avenir Heavy Oblique" charset="0"/>
              </a:rPr>
              <a:t>These </a:t>
            </a:r>
            <a:r>
              <a:rPr kumimoji="1" lang="en-US" sz="1600" b="1" i="1" dirty="0">
                <a:solidFill>
                  <a:schemeClr val="tx1"/>
                </a:solidFill>
                <a:latin typeface="Avenir Heavy Oblique" charset="0"/>
                <a:ea typeface="Avenir Heavy Oblique" charset="0"/>
                <a:cs typeface="Avenir Heavy Oblique" charset="0"/>
              </a:rPr>
              <a:t>accidents can be prevented through </a:t>
            </a:r>
            <a:r>
              <a:rPr kumimoji="1" lang="en-US" sz="1600" b="1" i="1" dirty="0" smtClean="0">
                <a:solidFill>
                  <a:schemeClr val="tx1"/>
                </a:solidFill>
                <a:latin typeface="Avenir Heavy Oblique" charset="0"/>
                <a:ea typeface="Avenir Heavy Oblique" charset="0"/>
                <a:cs typeface="Avenir Heavy Oblique" charset="0"/>
              </a:rPr>
              <a:t>the </a:t>
            </a:r>
            <a:r>
              <a:rPr kumimoji="1" lang="en-US" sz="1600" b="1" i="1" dirty="0">
                <a:solidFill>
                  <a:schemeClr val="tx1"/>
                </a:solidFill>
                <a:latin typeface="Avenir Heavy Oblique" charset="0"/>
                <a:ea typeface="Avenir Heavy Oblique" charset="0"/>
                <a:cs typeface="Avenir Heavy Oblique" charset="0"/>
              </a:rPr>
              <a:t>use of insulation, guarding, </a:t>
            </a:r>
            <a:r>
              <a:rPr kumimoji="1" lang="en-US" sz="1600" b="1" i="1" dirty="0" smtClean="0">
                <a:solidFill>
                  <a:schemeClr val="tx1"/>
                </a:solidFill>
                <a:latin typeface="Avenir Heavy Oblique" charset="0"/>
                <a:ea typeface="Avenir Heavy Oblique" charset="0"/>
                <a:cs typeface="Avenir Heavy Oblique" charset="0"/>
              </a:rPr>
              <a:t/>
            </a:r>
            <a:br>
              <a:rPr kumimoji="1" lang="en-US" sz="1600" b="1" i="1" dirty="0" smtClean="0">
                <a:solidFill>
                  <a:schemeClr val="tx1"/>
                </a:solidFill>
                <a:latin typeface="Avenir Heavy Oblique" charset="0"/>
                <a:ea typeface="Avenir Heavy Oblique" charset="0"/>
                <a:cs typeface="Avenir Heavy Oblique" charset="0"/>
              </a:rPr>
            </a:br>
            <a:r>
              <a:rPr kumimoji="1" lang="en-US" sz="1600" b="1" i="1" dirty="0" smtClean="0">
                <a:solidFill>
                  <a:schemeClr val="tx1"/>
                </a:solidFill>
                <a:latin typeface="Avenir Heavy Oblique" charset="0"/>
                <a:ea typeface="Avenir Heavy Oblique" charset="0"/>
                <a:cs typeface="Avenir Heavy Oblique" charset="0"/>
              </a:rPr>
              <a:t>grounding</a:t>
            </a:r>
            <a:r>
              <a:rPr kumimoji="1" lang="en-US" sz="1600" b="1" i="1" dirty="0">
                <a:solidFill>
                  <a:schemeClr val="tx1"/>
                </a:solidFill>
                <a:latin typeface="Avenir Heavy Oblique" charset="0"/>
                <a:ea typeface="Avenir Heavy Oblique" charset="0"/>
                <a:cs typeface="Avenir Heavy Oblique" charset="0"/>
              </a:rPr>
              <a:t>, electrical protective devices and safe work practices. </a:t>
            </a:r>
          </a:p>
        </p:txBody>
      </p:sp>
    </p:spTree>
    <p:extLst>
      <p:ext uri="{BB962C8B-B14F-4D97-AF65-F5344CB8AC3E}">
        <p14:creationId xmlns:p14="http://schemas.microsoft.com/office/powerpoint/2010/main" val="164379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648" y="1373124"/>
            <a:ext cx="4645152" cy="4645152"/>
          </a:xfrm>
          <a:prstGeom prst="rect">
            <a:avLst/>
          </a:prstGeom>
        </p:spPr>
      </p:pic>
      <p:sp>
        <p:nvSpPr>
          <p:cNvPr id="8"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5</a:t>
            </a:r>
            <a:endParaRPr lang="en-US" dirty="0"/>
          </a:p>
        </p:txBody>
      </p:sp>
      <p:sp>
        <p:nvSpPr>
          <p:cNvPr id="13"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How to Create a Safe Work Area</a:t>
            </a:r>
            <a:endParaRPr lang="en-US" sz="4000" b="1" dirty="0">
              <a:solidFill>
                <a:srgbClr val="1C2B58"/>
              </a:solidFill>
              <a:latin typeface="Avenir LT Std 85 Heavy" charset="0"/>
              <a:ea typeface="Avenir LT Std 85 Heavy" charset="0"/>
              <a:cs typeface="Avenir LT Std 85 Heavy" charset="0"/>
            </a:endParaRPr>
          </a:p>
        </p:txBody>
      </p:sp>
      <p:sp>
        <p:nvSpPr>
          <p:cNvPr id="14" name="TextBox 13"/>
          <p:cNvSpPr txBox="1"/>
          <p:nvPr/>
        </p:nvSpPr>
        <p:spPr>
          <a:xfrm>
            <a:off x="254000" y="1143000"/>
            <a:ext cx="4318000" cy="3600986"/>
          </a:xfrm>
          <a:prstGeom prst="rect">
            <a:avLst/>
          </a:prstGeom>
          <a:noFill/>
        </p:spPr>
        <p:txBody>
          <a:bodyPr wrap="square" rtlCol="0">
            <a:spAutoFit/>
          </a:bodyPr>
          <a:lstStyle/>
          <a:p>
            <a:r>
              <a:rPr lang="en-US" sz="2400" b="1" dirty="0" smtClean="0">
                <a:latin typeface="Avenir Heavy" charset="0"/>
                <a:ea typeface="Avenir Heavy" charset="0"/>
                <a:cs typeface="Avenir Heavy" charset="0"/>
              </a:rPr>
              <a:t>Operator Training</a:t>
            </a:r>
          </a:p>
          <a:p>
            <a:pPr marL="285750" indent="-285750">
              <a:buFont typeface="Arial" charset="0"/>
              <a:buChar char="•"/>
            </a:pPr>
            <a:r>
              <a:rPr lang="en-US" dirty="0" smtClean="0">
                <a:latin typeface="Avenir Roman" charset="0"/>
                <a:ea typeface="Avenir Roman" charset="0"/>
                <a:cs typeface="Avenir Roman" charset="0"/>
              </a:rPr>
              <a:t>Understanding Voltage and Current</a:t>
            </a:r>
          </a:p>
          <a:p>
            <a:pPr marL="285750" indent="-285750">
              <a:buFont typeface="Arial" charset="0"/>
              <a:buChar char="•"/>
            </a:pPr>
            <a:r>
              <a:rPr lang="en-US" dirty="0" smtClean="0">
                <a:latin typeface="Avenir Roman" charset="0"/>
                <a:ea typeface="Avenir Roman" charset="0"/>
                <a:cs typeface="Avenir Roman" charset="0"/>
              </a:rPr>
              <a:t>Identifying potential shock hazards</a:t>
            </a:r>
          </a:p>
          <a:p>
            <a:pPr marL="285750" indent="-285750">
              <a:buFont typeface="Arial" charset="0"/>
              <a:buChar char="•"/>
            </a:pPr>
            <a:endParaRPr lang="en-US" dirty="0">
              <a:latin typeface="Avenir Roman" charset="0"/>
              <a:ea typeface="Avenir Roman" charset="0"/>
              <a:cs typeface="Avenir Roman" charset="0"/>
            </a:endParaRPr>
          </a:p>
          <a:p>
            <a:r>
              <a:rPr lang="en-US" sz="2400" b="1" dirty="0" smtClean="0">
                <a:latin typeface="Avenir Heavy" charset="0"/>
                <a:ea typeface="Avenir Heavy" charset="0"/>
                <a:cs typeface="Avenir Heavy" charset="0"/>
              </a:rPr>
              <a:t>Utilizing Safety Devices</a:t>
            </a:r>
            <a:endParaRPr lang="en-US" sz="2400" b="1" dirty="0">
              <a:latin typeface="Avenir Heavy" charset="0"/>
              <a:ea typeface="Avenir Heavy" charset="0"/>
              <a:cs typeface="Avenir Heavy" charset="0"/>
            </a:endParaRPr>
          </a:p>
          <a:p>
            <a:pPr marL="285750" indent="-285750">
              <a:buFont typeface="Arial" charset="0"/>
              <a:buChar char="•"/>
            </a:pPr>
            <a:r>
              <a:rPr lang="en-US" dirty="0" smtClean="0">
                <a:latin typeface="Avenir Roman" charset="0"/>
                <a:ea typeface="Avenir Roman" charset="0"/>
                <a:cs typeface="Avenir Roman" charset="0"/>
              </a:rPr>
              <a:t>DUT Enclosures, Signal Tower lights, </a:t>
            </a:r>
            <a:br>
              <a:rPr lang="en-US" dirty="0" smtClean="0">
                <a:latin typeface="Avenir Roman" charset="0"/>
                <a:ea typeface="Avenir Roman" charset="0"/>
                <a:cs typeface="Avenir Roman" charset="0"/>
              </a:rPr>
            </a:br>
            <a:r>
              <a:rPr lang="en-US" dirty="0" smtClean="0">
                <a:latin typeface="Avenir Roman" charset="0"/>
                <a:ea typeface="Avenir Roman" charset="0"/>
                <a:cs typeface="Avenir Roman" charset="0"/>
              </a:rPr>
              <a:t>Insulation Mats, etc.</a:t>
            </a:r>
            <a:endParaRPr lang="en-US" dirty="0">
              <a:latin typeface="Avenir Roman" charset="0"/>
              <a:ea typeface="Avenir Roman" charset="0"/>
              <a:cs typeface="Avenir Roman" charset="0"/>
            </a:endParaRPr>
          </a:p>
          <a:p>
            <a:endParaRPr lang="en-US" dirty="0" smtClean="0">
              <a:latin typeface="Avenir Roman" charset="0"/>
              <a:ea typeface="Avenir Roman" charset="0"/>
              <a:cs typeface="Avenir Roman" charset="0"/>
            </a:endParaRPr>
          </a:p>
          <a:p>
            <a:r>
              <a:rPr lang="en-US" b="1" i="1" dirty="0" smtClean="0">
                <a:latin typeface="Avenir Roman" charset="0"/>
                <a:ea typeface="Avenir Roman" charset="0"/>
                <a:cs typeface="Avenir Roman" charset="0"/>
              </a:rPr>
              <a:t>It’s the responsibility of the employer to ensure safe working conditions and safe working environments for all test operators.</a:t>
            </a:r>
            <a:endParaRPr lang="en-US" b="1" i="1" dirty="0">
              <a:latin typeface="Avenir Roman" charset="0"/>
              <a:ea typeface="Avenir Roman" charset="0"/>
              <a:cs typeface="Avenir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32321" y="5410200"/>
            <a:ext cx="5486400" cy="5334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venir Book" charset="0"/>
                <a:ea typeface="Avenir Book" charset="0"/>
                <a:cs typeface="Avenir Book" charset="0"/>
              </a:rPr>
              <a:t>Be aware of all nearby hazards</a:t>
            </a:r>
            <a:endParaRPr lang="en-US" dirty="0">
              <a:latin typeface="Avenir Book" charset="0"/>
              <a:ea typeface="Avenir Book" charset="0"/>
              <a:cs typeface="Avenir Book"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661" y="5143500"/>
            <a:ext cx="1634339" cy="1066800"/>
          </a:xfrm>
          <a:prstGeom prst="rect">
            <a:avLst/>
          </a:prstGeom>
        </p:spPr>
      </p:pic>
      <p:sp>
        <p:nvSpPr>
          <p:cNvPr id="9" name="Rectangle 8"/>
          <p:cNvSpPr/>
          <p:nvPr/>
        </p:nvSpPr>
        <p:spPr>
          <a:xfrm>
            <a:off x="685800" y="4049818"/>
            <a:ext cx="5486400" cy="5334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venir Book" charset="0"/>
                <a:ea typeface="Avenir Book" charset="0"/>
                <a:cs typeface="Avenir Book" charset="0"/>
              </a:rPr>
              <a:t>Use PPE (Personal Protective Equipment)</a:t>
            </a:r>
            <a:endParaRPr lang="en-US" dirty="0">
              <a:latin typeface="Avenir Book" charset="0"/>
              <a:ea typeface="Avenir Book" charset="0"/>
              <a:cs typeface="Avenir Book" charset="0"/>
            </a:endParaRPr>
          </a:p>
        </p:txBody>
      </p:sp>
      <p:sp>
        <p:nvSpPr>
          <p:cNvPr id="10" name="Rectangle 9"/>
          <p:cNvSpPr/>
          <p:nvPr/>
        </p:nvSpPr>
        <p:spPr>
          <a:xfrm>
            <a:off x="2532321" y="2564638"/>
            <a:ext cx="5486400" cy="5334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venir Book" charset="0"/>
                <a:ea typeface="Avenir Book" charset="0"/>
                <a:cs typeface="Avenir Book" charset="0"/>
              </a:rPr>
              <a:t>Cabling and insulation</a:t>
            </a:r>
            <a:endParaRPr lang="en-US" dirty="0">
              <a:latin typeface="Avenir Book" charset="0"/>
              <a:ea typeface="Avenir Book" charset="0"/>
              <a:cs typeface="Avenir Book"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250431"/>
            <a:ext cx="3160611" cy="2107074"/>
          </a:xfrm>
          <a:prstGeom prst="rect">
            <a:avLst/>
          </a:prstGeom>
        </p:spPr>
      </p:pic>
      <p:sp>
        <p:nvSpPr>
          <p:cNvPr id="12" name="Rectangle 11"/>
          <p:cNvSpPr/>
          <p:nvPr/>
        </p:nvSpPr>
        <p:spPr>
          <a:xfrm>
            <a:off x="685800" y="1264051"/>
            <a:ext cx="5486400" cy="5334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venir Book" charset="0"/>
                <a:ea typeface="Avenir Book" charset="0"/>
                <a:cs typeface="Avenir Book" charset="0"/>
              </a:rPr>
              <a:t>Enclosure designed to remove shock hazard</a:t>
            </a:r>
            <a:endParaRPr lang="en-US" dirty="0">
              <a:latin typeface="Avenir Book" charset="0"/>
              <a:ea typeface="Avenir Book" charset="0"/>
              <a:cs typeface="Avenir Book"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810" y="1830540"/>
            <a:ext cx="2186190" cy="218619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862817"/>
            <a:ext cx="1951562" cy="1647126"/>
          </a:xfrm>
          <a:prstGeom prst="rect">
            <a:avLst/>
          </a:prstGeom>
        </p:spPr>
      </p:pic>
      <p:sp>
        <p:nvSpPr>
          <p:cNvPr id="13"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20</a:t>
            </a:r>
            <a:endParaRPr lang="en-US" dirty="0"/>
          </a:p>
        </p:txBody>
      </p:sp>
      <p:sp>
        <p:nvSpPr>
          <p:cNvPr id="16" name="Title 1"/>
          <p:cNvSpPr txBox="1">
            <a:spLocks/>
          </p:cNvSpPr>
          <p:nvPr/>
        </p:nvSpPr>
        <p:spPr>
          <a:xfrm>
            <a:off x="228600" y="228600"/>
            <a:ext cx="8759952" cy="1066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How to Create a Safe Work Station</a:t>
            </a:r>
            <a:endParaRPr lang="en-US" sz="1800" dirty="0">
              <a:latin typeface="Avenir Roman" charset="0"/>
              <a:ea typeface="Avenir Roman" charset="0"/>
              <a:cs typeface="Avenir Roman" charset="0"/>
            </a:endParaRPr>
          </a:p>
        </p:txBody>
      </p:sp>
    </p:spTree>
    <p:extLst>
      <p:ext uri="{BB962C8B-B14F-4D97-AF65-F5344CB8AC3E}">
        <p14:creationId xmlns:p14="http://schemas.microsoft.com/office/powerpoint/2010/main" val="305076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21</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88" y="1151532"/>
            <a:ext cx="9217152" cy="5325468"/>
          </a:xfrm>
          <a:prstGeom prst="rect">
            <a:avLst/>
          </a:prstGeom>
        </p:spPr>
      </p:pic>
      <p:sp>
        <p:nvSpPr>
          <p:cNvPr id="10" name="Title 1"/>
          <p:cNvSpPr txBox="1">
            <a:spLocks/>
          </p:cNvSpPr>
          <p:nvPr/>
        </p:nvSpPr>
        <p:spPr>
          <a:xfrm>
            <a:off x="228600" y="228600"/>
            <a:ext cx="8759952" cy="1066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Methods of Safety Testing</a:t>
            </a:r>
          </a:p>
          <a:p>
            <a:pPr algn="l"/>
            <a:r>
              <a:rPr lang="en-US" sz="1800" dirty="0" smtClean="0">
                <a:latin typeface="Avenir Roman" charset="0"/>
                <a:ea typeface="Avenir Roman" charset="0"/>
                <a:cs typeface="Avenir Roman" charset="0"/>
              </a:rPr>
              <a:t>Testing Station with Positive Protection</a:t>
            </a:r>
            <a:endParaRPr lang="en-US" sz="1800" dirty="0">
              <a:latin typeface="Avenir Roman" charset="0"/>
              <a:ea typeface="Avenir Roman" charset="0"/>
              <a:cs typeface="Avenir Roman" charset="0"/>
            </a:endParaRPr>
          </a:p>
        </p:txBody>
      </p:sp>
    </p:spTree>
    <p:extLst>
      <p:ext uri="{BB962C8B-B14F-4D97-AF65-F5344CB8AC3E}">
        <p14:creationId xmlns:p14="http://schemas.microsoft.com/office/powerpoint/2010/main" val="25248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858000" y="6308725"/>
            <a:ext cx="2133600" cy="365125"/>
          </a:xfrm>
        </p:spPr>
        <p:txBody>
          <a:bodyPr/>
          <a:lstStyle/>
          <a:p>
            <a:fld id="{F754161D-F81C-4846-AE2A-DCB22AD20C49}" type="slidenum">
              <a:rPr lang="en-US" smtClean="0"/>
              <a:pPr/>
              <a:t>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123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22</a:t>
            </a:r>
            <a:endParaRPr lang="en-US" dirty="0"/>
          </a:p>
        </p:txBody>
      </p:sp>
      <p:sp>
        <p:nvSpPr>
          <p:cNvPr id="9" name="Title 1"/>
          <p:cNvSpPr txBox="1">
            <a:spLocks/>
          </p:cNvSpPr>
          <p:nvPr/>
        </p:nvSpPr>
        <p:spPr>
          <a:xfrm>
            <a:off x="228600" y="228600"/>
            <a:ext cx="8759952" cy="1066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Methods of Safety Testing</a:t>
            </a:r>
          </a:p>
          <a:p>
            <a:pPr algn="l"/>
            <a:r>
              <a:rPr lang="en-US" sz="1800" dirty="0" smtClean="0">
                <a:latin typeface="Avenir Roman" charset="0"/>
                <a:ea typeface="Avenir Roman" charset="0"/>
                <a:cs typeface="Avenir Roman" charset="0"/>
              </a:rPr>
              <a:t>Testing Station with NO Positive Protection</a:t>
            </a:r>
            <a:endParaRPr lang="en-US" sz="1800" dirty="0">
              <a:latin typeface="Avenir Roman" charset="0"/>
              <a:ea typeface="Avenir Roman" charset="0"/>
              <a:cs typeface="Avenir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62" y="1295400"/>
            <a:ext cx="9398000" cy="5074920"/>
          </a:xfrm>
          <a:prstGeom prst="rect">
            <a:avLst/>
          </a:prstGeom>
        </p:spPr>
      </p:pic>
    </p:spTree>
    <p:extLst>
      <p:ext uri="{BB962C8B-B14F-4D97-AF65-F5344CB8AC3E}">
        <p14:creationId xmlns:p14="http://schemas.microsoft.com/office/powerpoint/2010/main" val="71452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Rectangle 3"/>
          <p:cNvSpPr txBox="1">
            <a:spLocks noChangeArrowheads="1"/>
          </p:cNvSpPr>
          <p:nvPr/>
        </p:nvSpPr>
        <p:spPr>
          <a:xfrm>
            <a:off x="457200" y="914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50000"/>
              </a:spcBef>
              <a:buFontTx/>
              <a:buNone/>
            </a:pPr>
            <a:r>
              <a:rPr kumimoji="1" lang="en-US" sz="2400" dirty="0" smtClean="0">
                <a:solidFill>
                  <a:sysClr val="windowText" lastClr="000000"/>
                </a:solidFill>
                <a:latin typeface="Times New Roman" pitchFamily="18" charset="0"/>
              </a:rPr>
              <a:t>	</a:t>
            </a:r>
            <a:endParaRPr kumimoji="1" lang="en-US" sz="2400" dirty="0" smtClean="0">
              <a:solidFill>
                <a:sysClr val="windowText" lastClr="000000"/>
              </a:solidFill>
            </a:endParaRPr>
          </a:p>
        </p:txBody>
      </p:sp>
      <p:sp>
        <p:nvSpPr>
          <p:cNvPr id="10" name="Rectangle 9"/>
          <p:cNvSpPr/>
          <p:nvPr/>
        </p:nvSpPr>
        <p:spPr>
          <a:xfrm>
            <a:off x="5374758" y="2180512"/>
            <a:ext cx="3352800" cy="1548847"/>
          </a:xfrm>
          <a:prstGeom prst="rect">
            <a:avLst/>
          </a:prstGeom>
          <a:solidFill>
            <a:srgbClr val="87D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venir Heavy" charset="0"/>
                <a:ea typeface="Avenir Heavy" charset="0"/>
                <a:cs typeface="Avenir Heavy" charset="0"/>
              </a:rPr>
              <a:t>SAFETY FIRST!</a:t>
            </a:r>
          </a:p>
          <a:p>
            <a:pPr algn="ctr"/>
            <a:r>
              <a:rPr lang="en-US" dirty="0" smtClean="0">
                <a:latin typeface="Avenir Light" charset="0"/>
                <a:ea typeface="Avenir Light" charset="0"/>
                <a:cs typeface="Avenir Light" charset="0"/>
              </a:rPr>
              <a:t>This does not allow the operator to touch the DUT as their hands must remain on the test switches during the test.</a:t>
            </a:r>
            <a:endParaRPr lang="en-US" dirty="0">
              <a:latin typeface="Avenir Light" charset="0"/>
              <a:ea typeface="Avenir Light" charset="0"/>
              <a:cs typeface="Avenir Light" charset="0"/>
            </a:endParaRPr>
          </a:p>
        </p:txBody>
      </p:sp>
      <p:sp>
        <p:nvSpPr>
          <p:cNvPr id="12" name="Rectangle 11"/>
          <p:cNvSpPr/>
          <p:nvPr/>
        </p:nvSpPr>
        <p:spPr>
          <a:xfrm>
            <a:off x="2392326" y="4267201"/>
            <a:ext cx="6314853" cy="1410773"/>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venir Heavy" charset="0"/>
                <a:ea typeface="Avenir Heavy" charset="0"/>
                <a:cs typeface="Avenir Heavy" charset="0"/>
              </a:rPr>
              <a:t>Dual Palm Remote Switches</a:t>
            </a:r>
          </a:p>
          <a:p>
            <a:pPr algn="ctr"/>
            <a:r>
              <a:rPr lang="en-US" sz="2400" dirty="0" smtClean="0">
                <a:latin typeface="Avenir Light" charset="0"/>
                <a:ea typeface="Avenir Light" charset="0"/>
                <a:cs typeface="Avenir Light" charset="0"/>
              </a:rPr>
              <a:t>Simultaneous Activation</a:t>
            </a:r>
          </a:p>
          <a:p>
            <a:pPr algn="ctr"/>
            <a:r>
              <a:rPr lang="en-US" sz="2400" dirty="0" smtClean="0">
                <a:latin typeface="Avenir Light" charset="0"/>
                <a:ea typeface="Avenir Light" charset="0"/>
                <a:cs typeface="Avenir Light" charset="0"/>
              </a:rPr>
              <a:t>Activation of both within 0.5 sec</a:t>
            </a:r>
            <a:endParaRPr lang="en-US" sz="2400" dirty="0">
              <a:latin typeface="Avenir Light" charset="0"/>
              <a:ea typeface="Avenir Light" charset="0"/>
              <a:cs typeface="Avenir Light" charset="0"/>
            </a:endParaRPr>
          </a:p>
        </p:txBody>
      </p:sp>
      <p:sp>
        <p:nvSpPr>
          <p:cNvPr id="14"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24</a:t>
            </a:r>
            <a:endParaRPr lang="en-US" dirty="0"/>
          </a:p>
        </p:txBody>
      </p:sp>
      <p:sp>
        <p:nvSpPr>
          <p:cNvPr id="15" name="Title 1"/>
          <p:cNvSpPr txBox="1">
            <a:spLocks/>
          </p:cNvSpPr>
          <p:nvPr/>
        </p:nvSpPr>
        <p:spPr>
          <a:xfrm>
            <a:off x="228600" y="228600"/>
            <a:ext cx="8759952" cy="136272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Additional Methods for</a:t>
            </a:r>
            <a:br>
              <a:rPr lang="en-US" altLang="en-US" sz="4000" b="1" dirty="0" smtClean="0">
                <a:solidFill>
                  <a:srgbClr val="1C2B58"/>
                </a:solidFill>
                <a:latin typeface="Avenir LT Std 85 Heavy" charset="0"/>
                <a:ea typeface="Avenir LT Std 85 Heavy" charset="0"/>
                <a:cs typeface="Avenir LT Std 85 Heavy" charset="0"/>
              </a:rPr>
            </a:br>
            <a:r>
              <a:rPr lang="en-US" altLang="en-US" sz="4000" b="1" dirty="0" smtClean="0">
                <a:solidFill>
                  <a:srgbClr val="1C2B58"/>
                </a:solidFill>
                <a:latin typeface="Avenir LT Std 85 Heavy" charset="0"/>
                <a:ea typeface="Avenir LT Std 85 Heavy" charset="0"/>
                <a:cs typeface="Avenir LT Std 85 Heavy" charset="0"/>
              </a:rPr>
              <a:t>Operator Safety</a:t>
            </a:r>
            <a:endParaRPr lang="en-US" sz="4000" b="1" dirty="0">
              <a:solidFill>
                <a:srgbClr val="1C2B58"/>
              </a:solidFill>
              <a:latin typeface="Avenir LT Std 85 Heavy" charset="0"/>
              <a:ea typeface="Avenir LT Std 85 Heavy" charset="0"/>
              <a:cs typeface="Avenir LT Std 85 Heavy"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84" y="1564088"/>
            <a:ext cx="5116032" cy="3408499"/>
          </a:xfrm>
          <a:prstGeom prst="rect">
            <a:avLst/>
          </a:prstGeom>
        </p:spPr>
      </p:pic>
    </p:spTree>
    <p:extLst>
      <p:ext uri="{BB962C8B-B14F-4D97-AF65-F5344CB8AC3E}">
        <p14:creationId xmlns:p14="http://schemas.microsoft.com/office/powerpoint/2010/main" val="1143876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Rectangle 3"/>
          <p:cNvSpPr txBox="1">
            <a:spLocks noChangeArrowheads="1"/>
          </p:cNvSpPr>
          <p:nvPr/>
        </p:nvSpPr>
        <p:spPr>
          <a:xfrm>
            <a:off x="457200" y="914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50000"/>
              </a:spcBef>
              <a:buFontTx/>
              <a:buNone/>
            </a:pPr>
            <a:r>
              <a:rPr kumimoji="1" lang="en-US" sz="2400" dirty="0" smtClean="0">
                <a:solidFill>
                  <a:sysClr val="windowText" lastClr="000000"/>
                </a:solidFill>
                <a:latin typeface="Times New Roman" pitchFamily="18" charset="0"/>
              </a:rPr>
              <a:t>	</a:t>
            </a:r>
            <a:endParaRPr kumimoji="1" lang="en-US" sz="2400" dirty="0" smtClean="0">
              <a:solidFill>
                <a:sysClr val="windowText" lastClr="000000"/>
              </a:solidFill>
            </a:endParaRPr>
          </a:p>
        </p:txBody>
      </p:sp>
      <p:sp>
        <p:nvSpPr>
          <p:cNvPr id="11" name="Rectangle 10"/>
          <p:cNvSpPr/>
          <p:nvPr/>
        </p:nvSpPr>
        <p:spPr>
          <a:xfrm>
            <a:off x="3845442" y="2402957"/>
            <a:ext cx="4841358" cy="1548847"/>
          </a:xfrm>
          <a:prstGeom prst="rect">
            <a:avLst/>
          </a:prstGeom>
          <a:solidFill>
            <a:srgbClr val="87D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venir Heavy" charset="0"/>
                <a:ea typeface="Avenir Heavy" charset="0"/>
                <a:cs typeface="Avenir Heavy" charset="0"/>
              </a:rPr>
              <a:t>SAFETY FIRST!</a:t>
            </a:r>
          </a:p>
          <a:p>
            <a:r>
              <a:rPr lang="en-US" dirty="0" smtClean="0">
                <a:latin typeface="Avenir Light" charset="0"/>
                <a:ea typeface="Avenir Light" charset="0"/>
                <a:cs typeface="Avenir Light" charset="0"/>
              </a:rPr>
              <a:t>Mounted lights warn operators in the nearby area to the status of the </a:t>
            </a:r>
            <a:r>
              <a:rPr lang="en-US" dirty="0" err="1" smtClean="0">
                <a:latin typeface="Avenir Light" charset="0"/>
                <a:ea typeface="Avenir Light" charset="0"/>
                <a:cs typeface="Avenir Light" charset="0"/>
              </a:rPr>
              <a:t>Hipot</a:t>
            </a:r>
            <a:r>
              <a:rPr lang="en-US" dirty="0" smtClean="0">
                <a:latin typeface="Avenir Light" charset="0"/>
                <a:ea typeface="Avenir Light" charset="0"/>
                <a:cs typeface="Avenir Light" charset="0"/>
              </a:rPr>
              <a:t> test and if the instrument is outputting high voltage.</a:t>
            </a:r>
            <a:endParaRPr lang="en-US" dirty="0">
              <a:latin typeface="Avenir Light" charset="0"/>
              <a:ea typeface="Avenir Light" charset="0"/>
              <a:cs typeface="Avenir Light" charset="0"/>
            </a:endParaRPr>
          </a:p>
        </p:txBody>
      </p:sp>
      <p:sp>
        <p:nvSpPr>
          <p:cNvPr id="12" name="Rectangle 11"/>
          <p:cNvSpPr/>
          <p:nvPr/>
        </p:nvSpPr>
        <p:spPr>
          <a:xfrm>
            <a:off x="2380807" y="4267201"/>
            <a:ext cx="6314853" cy="1410773"/>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venir Heavy" charset="0"/>
                <a:ea typeface="Avenir Heavy" charset="0"/>
                <a:cs typeface="Avenir Heavy" charset="0"/>
              </a:rPr>
              <a:t>Signal Lights</a:t>
            </a:r>
          </a:p>
          <a:p>
            <a:pPr algn="ctr"/>
            <a:r>
              <a:rPr lang="en-US" sz="2400" dirty="0" smtClean="0">
                <a:latin typeface="Avenir Light" charset="0"/>
                <a:ea typeface="Avenir Light" charset="0"/>
                <a:cs typeface="Avenir Light" charset="0"/>
              </a:rPr>
              <a:t>Illuminates red when test is active.</a:t>
            </a:r>
          </a:p>
          <a:p>
            <a:pPr algn="ctr"/>
            <a:r>
              <a:rPr lang="en-US" sz="2400" dirty="0" smtClean="0">
                <a:latin typeface="Avenir Light" charset="0"/>
                <a:ea typeface="Avenir Light" charset="0"/>
                <a:cs typeface="Avenir Light" charset="0"/>
              </a:rPr>
              <a:t>Mounted in plain site for entire work area.</a:t>
            </a:r>
            <a:endParaRPr lang="en-US" sz="2400" dirty="0">
              <a:latin typeface="Avenir Light" charset="0"/>
              <a:ea typeface="Avenir Light" charset="0"/>
              <a:cs typeface="Avenir Light"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447800"/>
            <a:ext cx="2351126" cy="4612758"/>
          </a:xfrm>
          <a:prstGeom prst="rect">
            <a:avLst/>
          </a:prstGeom>
        </p:spPr>
      </p:pic>
      <p:sp>
        <p:nvSpPr>
          <p:cNvPr id="15"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25</a:t>
            </a:r>
            <a:endParaRPr lang="en-US" dirty="0"/>
          </a:p>
        </p:txBody>
      </p:sp>
      <p:sp>
        <p:nvSpPr>
          <p:cNvPr id="16" name="Title 1"/>
          <p:cNvSpPr txBox="1">
            <a:spLocks/>
          </p:cNvSpPr>
          <p:nvPr/>
        </p:nvSpPr>
        <p:spPr>
          <a:xfrm>
            <a:off x="228600" y="228600"/>
            <a:ext cx="8759952" cy="136272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Additional </a:t>
            </a:r>
            <a:r>
              <a:rPr lang="en-US" altLang="en-US" sz="4000" b="1" smtClean="0">
                <a:solidFill>
                  <a:srgbClr val="1C2B58"/>
                </a:solidFill>
                <a:latin typeface="Avenir LT Std 85 Heavy" charset="0"/>
                <a:ea typeface="Avenir LT Std 85 Heavy" charset="0"/>
                <a:cs typeface="Avenir LT Std 85 Heavy" charset="0"/>
              </a:rPr>
              <a:t>Methods for</a:t>
            </a:r>
            <a:br>
              <a:rPr lang="en-US" altLang="en-US" sz="4000" b="1" smtClean="0">
                <a:solidFill>
                  <a:srgbClr val="1C2B58"/>
                </a:solidFill>
                <a:latin typeface="Avenir LT Std 85 Heavy" charset="0"/>
                <a:ea typeface="Avenir LT Std 85 Heavy" charset="0"/>
                <a:cs typeface="Avenir LT Std 85 Heavy" charset="0"/>
              </a:rPr>
            </a:br>
            <a:r>
              <a:rPr lang="en-US" altLang="en-US" sz="4000" b="1" smtClean="0">
                <a:solidFill>
                  <a:srgbClr val="1C2B58"/>
                </a:solidFill>
                <a:latin typeface="Avenir LT Std 85 Heavy" charset="0"/>
                <a:ea typeface="Avenir LT Std 85 Heavy" charset="0"/>
                <a:cs typeface="Avenir LT Std 85 Heavy" charset="0"/>
              </a:rPr>
              <a:t>Operator Safety</a:t>
            </a:r>
            <a:endParaRPr lang="en-US" sz="4000" b="1" dirty="0">
              <a:solidFill>
                <a:srgbClr val="1C2B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530383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Rectangle 3"/>
          <p:cNvSpPr txBox="1">
            <a:spLocks noChangeArrowheads="1"/>
          </p:cNvSpPr>
          <p:nvPr/>
        </p:nvSpPr>
        <p:spPr>
          <a:xfrm>
            <a:off x="457200" y="914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50000"/>
              </a:spcBef>
              <a:buFontTx/>
              <a:buNone/>
            </a:pPr>
            <a:r>
              <a:rPr kumimoji="1" lang="en-US" sz="2400" dirty="0" smtClean="0">
                <a:solidFill>
                  <a:sysClr val="windowText" lastClr="000000"/>
                </a:solidFill>
                <a:latin typeface="Times New Roman" pitchFamily="18" charset="0"/>
              </a:rPr>
              <a:t>	</a:t>
            </a:r>
            <a:endParaRPr kumimoji="1" lang="en-US" sz="2400" dirty="0" smtClean="0">
              <a:solidFill>
                <a:sysClr val="windowText" lastClr="000000"/>
              </a:solidFill>
            </a:endParaRPr>
          </a:p>
        </p:txBody>
      </p:sp>
      <p:sp>
        <p:nvSpPr>
          <p:cNvPr id="11" name="Rectangle 10"/>
          <p:cNvSpPr/>
          <p:nvPr/>
        </p:nvSpPr>
        <p:spPr>
          <a:xfrm>
            <a:off x="5374758" y="2108754"/>
            <a:ext cx="3352800" cy="1548847"/>
          </a:xfrm>
          <a:prstGeom prst="rect">
            <a:avLst/>
          </a:prstGeom>
          <a:solidFill>
            <a:srgbClr val="87D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venir Heavy" charset="0"/>
                <a:ea typeface="Avenir Heavy" charset="0"/>
                <a:cs typeface="Avenir Heavy" charset="0"/>
              </a:rPr>
              <a:t>SAFETY FIRST!</a:t>
            </a:r>
          </a:p>
          <a:p>
            <a:pPr algn="ctr"/>
            <a:r>
              <a:rPr lang="en-US" dirty="0" smtClean="0">
                <a:latin typeface="Avenir Light" charset="0"/>
                <a:ea typeface="Avenir Light" charset="0"/>
                <a:cs typeface="Avenir Light" charset="0"/>
              </a:rPr>
              <a:t>The mat isolates the operator from ground while testing which greatly mitigates the shock hazard.</a:t>
            </a:r>
            <a:endParaRPr lang="en-US" dirty="0">
              <a:latin typeface="Avenir Light" charset="0"/>
              <a:ea typeface="Avenir Light" charset="0"/>
              <a:cs typeface="Avenir Light" charset="0"/>
            </a:endParaRPr>
          </a:p>
        </p:txBody>
      </p:sp>
      <p:sp>
        <p:nvSpPr>
          <p:cNvPr id="12" name="Rectangle 11"/>
          <p:cNvSpPr/>
          <p:nvPr/>
        </p:nvSpPr>
        <p:spPr>
          <a:xfrm>
            <a:off x="3352800" y="4267201"/>
            <a:ext cx="5354379" cy="1410773"/>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venir Heavy" charset="0"/>
                <a:ea typeface="Avenir Heavy" charset="0"/>
                <a:cs typeface="Avenir Heavy" charset="0"/>
              </a:rPr>
              <a:t>Insulation Mat</a:t>
            </a:r>
          </a:p>
          <a:p>
            <a:pPr algn="ctr"/>
            <a:r>
              <a:rPr lang="en-US" sz="2400" dirty="0" smtClean="0">
                <a:latin typeface="Avenir Light" charset="0"/>
                <a:ea typeface="Avenir Light" charset="0"/>
                <a:cs typeface="Avenir Light" charset="0"/>
              </a:rPr>
              <a:t>Isolates user from ground potential</a:t>
            </a:r>
            <a:endParaRPr lang="en-US" sz="2400" dirty="0">
              <a:latin typeface="Avenir Light" charset="0"/>
              <a:ea typeface="Avenir Light" charset="0"/>
              <a:cs typeface="Avenir Light"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7" y="1683487"/>
            <a:ext cx="6400800" cy="4267200"/>
          </a:xfrm>
          <a:prstGeom prst="rect">
            <a:avLst/>
          </a:prstGeom>
        </p:spPr>
      </p:pic>
      <p:sp>
        <p:nvSpPr>
          <p:cNvPr id="15"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26</a:t>
            </a:r>
            <a:endParaRPr lang="en-US" dirty="0"/>
          </a:p>
        </p:txBody>
      </p:sp>
      <p:sp>
        <p:nvSpPr>
          <p:cNvPr id="16" name="Title 1"/>
          <p:cNvSpPr txBox="1">
            <a:spLocks/>
          </p:cNvSpPr>
          <p:nvPr/>
        </p:nvSpPr>
        <p:spPr>
          <a:xfrm>
            <a:off x="228600" y="228600"/>
            <a:ext cx="8759952" cy="136272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Additional </a:t>
            </a:r>
            <a:r>
              <a:rPr lang="en-US" altLang="en-US" sz="4000" b="1" smtClean="0">
                <a:solidFill>
                  <a:srgbClr val="1C2B58"/>
                </a:solidFill>
                <a:latin typeface="Avenir LT Std 85 Heavy" charset="0"/>
                <a:ea typeface="Avenir LT Std 85 Heavy" charset="0"/>
                <a:cs typeface="Avenir LT Std 85 Heavy" charset="0"/>
              </a:rPr>
              <a:t>Methods for</a:t>
            </a:r>
            <a:br>
              <a:rPr lang="en-US" altLang="en-US" sz="4000" b="1" smtClean="0">
                <a:solidFill>
                  <a:srgbClr val="1C2B58"/>
                </a:solidFill>
                <a:latin typeface="Avenir LT Std 85 Heavy" charset="0"/>
                <a:ea typeface="Avenir LT Std 85 Heavy" charset="0"/>
                <a:cs typeface="Avenir LT Std 85 Heavy" charset="0"/>
              </a:rPr>
            </a:br>
            <a:r>
              <a:rPr lang="en-US" altLang="en-US" sz="4000" b="1" smtClean="0">
                <a:solidFill>
                  <a:srgbClr val="1C2B58"/>
                </a:solidFill>
                <a:latin typeface="Avenir LT Std 85 Heavy" charset="0"/>
                <a:ea typeface="Avenir LT Std 85 Heavy" charset="0"/>
                <a:cs typeface="Avenir LT Std 85 Heavy" charset="0"/>
              </a:rPr>
              <a:t>Operator Safety</a:t>
            </a:r>
            <a:endParaRPr lang="en-US" sz="4000" b="1" dirty="0">
              <a:solidFill>
                <a:srgbClr val="1C2B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651763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a:p>
          <a:p>
            <a:endParaRPr lang="en-US" dirty="0" smtClean="0"/>
          </a:p>
        </p:txBody>
      </p:sp>
      <p:sp>
        <p:nvSpPr>
          <p:cNvPr id="9" name="Title 1"/>
          <p:cNvSpPr txBox="1">
            <a:spLocks/>
          </p:cNvSpPr>
          <p:nvPr/>
        </p:nvSpPr>
        <p:spPr bwMode="auto">
          <a:xfrm>
            <a:off x="630238" y="2057400"/>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a:t>
            </a:r>
            <a:r>
              <a:rPr lang="en-US" altLang="en-US" sz="8000" b="1" dirty="0" smtClean="0">
                <a:solidFill>
                  <a:srgbClr val="88D6F4"/>
                </a:solidFill>
                <a:latin typeface="Avenir Heavy" charset="0"/>
                <a:ea typeface="Avenir Heavy" charset="0"/>
                <a:cs typeface="Avenir Heavy" charset="0"/>
              </a:rPr>
              <a:t>Question</a:t>
            </a:r>
            <a:endParaRPr lang="en-US" altLang="en-US" sz="8000" b="1" dirty="0">
              <a:solidFill>
                <a:srgbClr val="88D6F4"/>
              </a:solidFill>
              <a:latin typeface="Avenir Heavy" charset="0"/>
              <a:ea typeface="Avenir Heavy" charset="0"/>
              <a:cs typeface="Avenir Heavy" charset="0"/>
            </a:endParaRPr>
          </a:p>
        </p:txBody>
      </p:sp>
      <p:sp>
        <p:nvSpPr>
          <p:cNvPr id="10" name="Content Placeholder 9"/>
          <p:cNvSpPr txBox="1">
            <a:spLocks/>
          </p:cNvSpPr>
          <p:nvPr/>
        </p:nvSpPr>
        <p:spPr>
          <a:xfrm>
            <a:off x="628650" y="3343274"/>
            <a:ext cx="7739063" cy="419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altLang="en-US" sz="1800" dirty="0" smtClean="0">
                <a:latin typeface="Avenir Roman" charset="0"/>
                <a:ea typeface="Avenir Roman" charset="0"/>
                <a:cs typeface="Avenir Roman" charset="0"/>
              </a:rPr>
              <a:t>What safeguards are you currently using in your workstation?</a:t>
            </a:r>
            <a:endParaRPr lang="en-US" altLang="en-US" sz="1800" dirty="0">
              <a:latin typeface="Avenir Roman" charset="0"/>
              <a:ea typeface="Avenir Roman" charset="0"/>
              <a:cs typeface="Avenir Roman" charset="0"/>
            </a:endParaRPr>
          </a:p>
        </p:txBody>
      </p:sp>
    </p:spTree>
    <p:extLst>
      <p:ext uri="{BB962C8B-B14F-4D97-AF65-F5344CB8AC3E}">
        <p14:creationId xmlns:p14="http://schemas.microsoft.com/office/powerpoint/2010/main" val="2083885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76200" y="2971800"/>
            <a:ext cx="8759952" cy="685800"/>
          </a:xfrm>
          <a:prstGeom prst="rect">
            <a:avLst/>
          </a:prstGeom>
          <a:effectLst/>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r>
              <a:rPr lang="en-US" altLang="en-US" sz="5000" b="1" dirty="0" smtClean="0">
                <a:solidFill>
                  <a:schemeClr val="bg1"/>
                </a:solidFill>
                <a:latin typeface="Avenir LT Std 85 Heavy" charset="0"/>
                <a:ea typeface="Avenir LT Std 85 Heavy" charset="0"/>
                <a:cs typeface="Avenir LT Std 85 Heavy" charset="0"/>
              </a:rPr>
              <a:t>Demonstration</a:t>
            </a:r>
            <a:endParaRPr lang="en-US" sz="5000" b="1" dirty="0">
              <a:solidFill>
                <a:schemeClr val="bg1"/>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noGrp="1"/>
          </p:cNvGraphicFramePr>
          <p:nvPr>
            <p:ph idx="1"/>
            <p:extLst>
              <p:ext uri="{D42A27DB-BD31-4B8C-83A1-F6EECF244321}">
                <p14:modId xmlns:p14="http://schemas.microsoft.com/office/powerpoint/2010/main" val="1663392500"/>
              </p:ext>
            </p:extLst>
          </p:nvPr>
        </p:nvGraphicFramePr>
        <p:xfrm>
          <a:off x="8766" y="1143000"/>
          <a:ext cx="8982834"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29</a:t>
            </a:r>
            <a:endParaRPr lang="en-US" dirty="0"/>
          </a:p>
        </p:txBody>
      </p:sp>
      <p:sp>
        <p:nvSpPr>
          <p:cNvPr id="7"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Training Resources</a:t>
            </a:r>
            <a:endParaRPr lang="en-US" sz="4000" b="1" dirty="0">
              <a:solidFill>
                <a:srgbClr val="1C2B58"/>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30</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884000"/>
            <a:ext cx="6452408" cy="4318812"/>
          </a:xfrm>
          <a:prstGeom prst="rect">
            <a:avLst/>
          </a:prstGeom>
        </p:spPr>
      </p:pic>
      <p:sp>
        <p:nvSpPr>
          <p:cNvPr id="11" name="TextBox 10"/>
          <p:cNvSpPr txBox="1"/>
          <p:nvPr/>
        </p:nvSpPr>
        <p:spPr>
          <a:xfrm>
            <a:off x="228600" y="937535"/>
            <a:ext cx="8661400" cy="923330"/>
          </a:xfrm>
          <a:prstGeom prst="rect">
            <a:avLst/>
          </a:prstGeom>
          <a:noFill/>
        </p:spPr>
        <p:txBody>
          <a:bodyPr wrap="square" rtlCol="0">
            <a:spAutoFit/>
          </a:bodyPr>
          <a:lstStyle/>
          <a:p>
            <a:r>
              <a:rPr lang="en-US" dirty="0" smtClean="0">
                <a:latin typeface="Avenir Roman" charset="0"/>
                <a:ea typeface="Avenir Roman" charset="0"/>
                <a:cs typeface="Avenir Roman" charset="0"/>
              </a:rPr>
              <a:t>Visit us online to view all of our Educational Resources:</a:t>
            </a:r>
          </a:p>
          <a:p>
            <a:r>
              <a:rPr lang="en-US" dirty="0">
                <a:latin typeface="Avenir Roman" charset="0"/>
                <a:ea typeface="Avenir Roman" charset="0"/>
                <a:cs typeface="Avenir Roman" charset="0"/>
                <a:hlinkClick r:id="rId3"/>
              </a:rPr>
              <a:t>http://www.arisafety.com/support/educational-resources</a:t>
            </a:r>
            <a:r>
              <a:rPr lang="en-US" dirty="0" smtClean="0">
                <a:latin typeface="Avenir Roman" charset="0"/>
                <a:ea typeface="Avenir Roman" charset="0"/>
                <a:cs typeface="Avenir Roman" charset="0"/>
                <a:hlinkClick r:id="rId3"/>
              </a:rPr>
              <a:t>/</a:t>
            </a:r>
            <a:endParaRPr lang="en-US" dirty="0" smtClean="0">
              <a:latin typeface="Avenir Roman" charset="0"/>
              <a:ea typeface="Avenir Roman" charset="0"/>
              <a:cs typeface="Avenir Roman" charset="0"/>
            </a:endParaRPr>
          </a:p>
          <a:p>
            <a:endParaRPr lang="en-US" dirty="0">
              <a:latin typeface="Avenir Roman" charset="0"/>
              <a:ea typeface="Avenir Roman" charset="0"/>
              <a:cs typeface="Avenir Roman"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58938"/>
            <a:ext cx="5571710" cy="3719116"/>
          </a:xfrm>
          <a:prstGeom prst="rect">
            <a:avLst/>
          </a:prstGeom>
        </p:spPr>
      </p:pic>
      <p:sp>
        <p:nvSpPr>
          <p:cNvPr id="13"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Resources</a:t>
            </a:r>
            <a:endParaRPr lang="en-US" sz="4000" b="1" dirty="0">
              <a:solidFill>
                <a:srgbClr val="1C2B58"/>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6"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chemeClr val="bg1"/>
                </a:solidFill>
                <a:latin typeface="Avenir LT Std 85 Heavy" charset="0"/>
                <a:ea typeface="Avenir LT Std 85 Heavy" charset="0"/>
                <a:cs typeface="Avenir LT Std 85 Heavy" charset="0"/>
              </a:rPr>
              <a:t>Contact Us</a:t>
            </a:r>
            <a:endParaRPr lang="en-US" sz="4000" b="1" dirty="0">
              <a:solidFill>
                <a:schemeClr val="bg1"/>
              </a:solidFill>
              <a:latin typeface="Avenir LT Std 85 Heavy" charset="0"/>
              <a:ea typeface="Avenir LT Std 85 Heavy" charset="0"/>
              <a:cs typeface="Avenir LT Std 85 Heavy" charset="0"/>
            </a:endParaRPr>
          </a:p>
        </p:txBody>
      </p:sp>
      <p:sp>
        <p:nvSpPr>
          <p:cNvPr id="8" name="TextBox 7"/>
          <p:cNvSpPr txBox="1"/>
          <p:nvPr/>
        </p:nvSpPr>
        <p:spPr>
          <a:xfrm>
            <a:off x="228600" y="937535"/>
            <a:ext cx="8661400" cy="1200329"/>
          </a:xfrm>
          <a:prstGeom prst="rect">
            <a:avLst/>
          </a:prstGeom>
          <a:noFill/>
        </p:spPr>
        <p:txBody>
          <a:bodyPr wrap="square" rtlCol="0">
            <a:spAutoFit/>
          </a:bodyPr>
          <a:lstStyle/>
          <a:p>
            <a:r>
              <a:rPr lang="en-US" dirty="0" smtClean="0">
                <a:solidFill>
                  <a:schemeClr val="bg1"/>
                </a:solidFill>
                <a:latin typeface="Avenir Roman" charset="0"/>
                <a:ea typeface="Avenir Roman" charset="0"/>
                <a:cs typeface="Avenir Roman" charset="0"/>
              </a:rPr>
              <a:t>If you would like a copy of this presentation please email Allison Oba at </a:t>
            </a:r>
            <a:r>
              <a:rPr lang="en-US" b="1" dirty="0" err="1" smtClean="0">
                <a:solidFill>
                  <a:srgbClr val="87D6F4"/>
                </a:solidFill>
                <a:latin typeface="Avenir Heavy" charset="0"/>
                <a:ea typeface="Avenir Heavy" charset="0"/>
                <a:cs typeface="Avenir Heavy" charset="0"/>
              </a:rPr>
              <a:t>allison.oba@arisafety.com</a:t>
            </a:r>
            <a:endParaRPr lang="en-US" b="1" dirty="0" smtClean="0">
              <a:solidFill>
                <a:srgbClr val="87D6F4"/>
              </a:solidFill>
              <a:latin typeface="Avenir Heavy" charset="0"/>
              <a:ea typeface="Avenir Heavy" charset="0"/>
              <a:cs typeface="Avenir Heavy" charset="0"/>
            </a:endParaRPr>
          </a:p>
          <a:p>
            <a:endParaRPr lang="en-US" b="1" dirty="0">
              <a:solidFill>
                <a:schemeClr val="bg1"/>
              </a:solidFill>
              <a:latin typeface="Avenir Heavy" charset="0"/>
              <a:ea typeface="Avenir Heavy" charset="0"/>
              <a:cs typeface="Avenir Heavy" charset="0"/>
            </a:endParaRPr>
          </a:p>
          <a:p>
            <a:r>
              <a:rPr lang="en-US" dirty="0" smtClean="0">
                <a:solidFill>
                  <a:schemeClr val="bg1"/>
                </a:solidFill>
                <a:latin typeface="Avenir Roman" charset="0"/>
                <a:ea typeface="Avenir Roman" charset="0"/>
                <a:cs typeface="Avenir Roman" charset="0"/>
              </a:rPr>
              <a:t>Check out our website for more information </a:t>
            </a:r>
            <a:r>
              <a:rPr lang="en-US" b="1" dirty="0" err="1" smtClean="0">
                <a:solidFill>
                  <a:srgbClr val="87D6F4"/>
                </a:solidFill>
                <a:latin typeface="Avenir Heavy" charset="0"/>
                <a:ea typeface="Avenir Heavy" charset="0"/>
                <a:cs typeface="Avenir Heavy" charset="0"/>
              </a:rPr>
              <a:t>arisafety.com</a:t>
            </a:r>
            <a:endParaRPr lang="en-US" b="1" dirty="0">
              <a:solidFill>
                <a:srgbClr val="87D6F4"/>
              </a:solidFill>
              <a:latin typeface="Avenir Heavy" charset="0"/>
              <a:ea typeface="Avenir Heavy" charset="0"/>
              <a:cs typeface="Avenir Heavy" charset="0"/>
            </a:endParaRPr>
          </a:p>
        </p:txBody>
      </p:sp>
    </p:spTree>
    <p:extLst>
      <p:ext uri="{BB962C8B-B14F-4D97-AF65-F5344CB8AC3E}">
        <p14:creationId xmlns:p14="http://schemas.microsoft.com/office/powerpoint/2010/main" val="543204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de-DE" smtClean="0"/>
              <a:t>© </a:t>
            </a:r>
            <a:r>
              <a:rPr lang="en-US" smtClean="0"/>
              <a:t>Copyright Associated Research 2017</a:t>
            </a:r>
          </a:p>
          <a:p>
            <a:r>
              <a:rPr lang="en-US" smtClean="0"/>
              <a:t>Slide </a:t>
            </a:r>
            <a:fld id="{F754161D-F81C-4846-AE2A-DCB22AD20C49}" type="slidenum">
              <a:rPr lang="en-US" smtClean="0"/>
              <a:pPr/>
              <a:t>3</a:t>
            </a:fld>
            <a:endParaRPr lang="en-US" dirty="0"/>
          </a:p>
        </p:txBody>
      </p:sp>
      <p:sp>
        <p:nvSpPr>
          <p:cNvPr id="5" name="Title 1"/>
          <p:cNvSpPr>
            <a:spLocks noGrp="1"/>
          </p:cNvSpPr>
          <p:nvPr>
            <p:ph type="title"/>
          </p:nvPr>
        </p:nvSpPr>
        <p:spPr>
          <a:xfrm>
            <a:off x="228600" y="228600"/>
            <a:ext cx="8759952" cy="685800"/>
          </a:xfrm>
        </p:spPr>
        <p:txBody>
          <a:bodyPr>
            <a:noAutofit/>
          </a:bodyPr>
          <a:lstStyle/>
          <a:p>
            <a:pPr algn="l"/>
            <a:r>
              <a:rPr lang="en-US" altLang="en-US" sz="4000" b="1" dirty="0">
                <a:solidFill>
                  <a:srgbClr val="1C2B58"/>
                </a:solidFill>
                <a:latin typeface="Avenir LT Std 85 Heavy" charset="0"/>
                <a:ea typeface="Avenir LT Std 85 Heavy" charset="0"/>
                <a:cs typeface="Avenir LT Std 85 Heavy" charset="0"/>
              </a:rPr>
              <a:t>Webinar Notes </a:t>
            </a:r>
            <a:endParaRPr lang="en-US" sz="4000" b="1" dirty="0">
              <a:solidFill>
                <a:srgbClr val="1C2B58"/>
              </a:solidFill>
              <a:latin typeface="Avenir LT Std 85 Heavy" charset="0"/>
              <a:ea typeface="Avenir LT Std 85 Heavy" charset="0"/>
              <a:cs typeface="Avenir LT Std 85 Heavy" charset="0"/>
            </a:endParaRPr>
          </a:p>
        </p:txBody>
      </p:sp>
      <p:sp>
        <p:nvSpPr>
          <p:cNvPr id="7" name="TextBox 6"/>
          <p:cNvSpPr txBox="1"/>
          <p:nvPr/>
        </p:nvSpPr>
        <p:spPr>
          <a:xfrm>
            <a:off x="254000" y="1143000"/>
            <a:ext cx="8661400" cy="3139321"/>
          </a:xfrm>
          <a:prstGeom prst="rect">
            <a:avLst/>
          </a:prstGeom>
          <a:noFill/>
        </p:spPr>
        <p:txBody>
          <a:bodyPr wrap="square" rtlCol="0">
            <a:spAutoFit/>
          </a:bodyPr>
          <a:lstStyle/>
          <a:p>
            <a:r>
              <a:rPr lang="en-US" dirty="0" smtClean="0">
                <a:latin typeface="Avenir Roman" charset="0"/>
                <a:ea typeface="Avenir Roman" charset="0"/>
                <a:cs typeface="Avenir Roman" charset="0"/>
              </a:rPr>
              <a:t>Please use the Q &amp; A utility to ask us any questions concerning the material being presented. </a:t>
            </a:r>
          </a:p>
          <a:p>
            <a:endParaRPr lang="en-US" dirty="0" smtClean="0">
              <a:latin typeface="Avenir Roman" charset="0"/>
              <a:ea typeface="Avenir Roman" charset="0"/>
              <a:cs typeface="Avenir Roman" charset="0"/>
            </a:endParaRPr>
          </a:p>
          <a:p>
            <a:r>
              <a:rPr lang="en-US" dirty="0" smtClean="0">
                <a:latin typeface="Avenir Roman" charset="0"/>
                <a:ea typeface="Avenir Roman" charset="0"/>
                <a:cs typeface="Avenir Roman" charset="0"/>
              </a:rPr>
              <a:t>Any questions related to running of the meeting (audio and visual, etc.) can be addressed to the host, Allison Oba, through the chat line.</a:t>
            </a:r>
          </a:p>
          <a:p>
            <a:endParaRPr lang="en-US" dirty="0">
              <a:latin typeface="Avenir Roman" charset="0"/>
              <a:ea typeface="Avenir Roman" charset="0"/>
              <a:cs typeface="Avenir Roman" charset="0"/>
            </a:endParaRPr>
          </a:p>
          <a:p>
            <a:r>
              <a:rPr lang="en-US" dirty="0" smtClean="0">
                <a:latin typeface="Avenir Roman" charset="0"/>
                <a:ea typeface="Avenir Roman" charset="0"/>
                <a:cs typeface="Avenir Roman" charset="0"/>
              </a:rPr>
              <a:t>The webinar is being recorded and will be available to view usually within a day </a:t>
            </a:r>
            <a:br>
              <a:rPr lang="en-US" dirty="0" smtClean="0">
                <a:latin typeface="Avenir Roman" charset="0"/>
                <a:ea typeface="Avenir Roman" charset="0"/>
                <a:cs typeface="Avenir Roman" charset="0"/>
              </a:rPr>
            </a:br>
            <a:r>
              <a:rPr lang="en-US" dirty="0" smtClean="0">
                <a:latin typeface="Avenir Roman" charset="0"/>
                <a:ea typeface="Avenir Roman" charset="0"/>
                <a:cs typeface="Avenir Roman" charset="0"/>
              </a:rPr>
              <a:t>on our website </a:t>
            </a:r>
            <a:r>
              <a:rPr lang="en-US" b="1" dirty="0" smtClean="0">
                <a:latin typeface="Avenir Heavy" charset="0"/>
                <a:ea typeface="Avenir Heavy" charset="0"/>
                <a:cs typeface="Avenir Heavy" charset="0"/>
                <a:hlinkClick r:id="rId2"/>
              </a:rPr>
              <a:t>www.arisafety.com/webinars</a:t>
            </a:r>
            <a:endParaRPr lang="en-US" b="1" dirty="0" smtClean="0">
              <a:latin typeface="Avenir Heavy" charset="0"/>
              <a:ea typeface="Avenir Heavy" charset="0"/>
              <a:cs typeface="Avenir Heavy" charset="0"/>
            </a:endParaRPr>
          </a:p>
          <a:p>
            <a:endParaRPr lang="en-US" dirty="0">
              <a:latin typeface="Avenir Roman" charset="0"/>
              <a:ea typeface="Avenir Roman" charset="0"/>
              <a:cs typeface="Avenir Roman" charset="0"/>
            </a:endParaRPr>
          </a:p>
          <a:p>
            <a:r>
              <a:rPr lang="en-US" dirty="0" smtClean="0">
                <a:latin typeface="Avenir Roman" charset="0"/>
                <a:ea typeface="Avenir Roman" charset="0"/>
                <a:cs typeface="Avenir Roman" charset="0"/>
              </a:rPr>
              <a:t>Please contact Allison Oba – on the chat line or email </a:t>
            </a:r>
            <a:r>
              <a:rPr lang="en-US" b="1" dirty="0" smtClean="0">
                <a:latin typeface="Avenir Heavy" charset="0"/>
                <a:ea typeface="Avenir Heavy" charset="0"/>
                <a:cs typeface="Avenir Heavy" charset="0"/>
                <a:hlinkClick r:id="rId3"/>
              </a:rPr>
              <a:t>allison.oba@arisafety.com</a:t>
            </a:r>
            <a:r>
              <a:rPr lang="en-US" dirty="0" smtClean="0">
                <a:latin typeface="Avenir Roman" charset="0"/>
                <a:ea typeface="Avenir Roman" charset="0"/>
                <a:cs typeface="Avenir Roman" charset="0"/>
              </a:rPr>
              <a:t> </a:t>
            </a:r>
            <a:br>
              <a:rPr lang="en-US" dirty="0" smtClean="0">
                <a:latin typeface="Avenir Roman" charset="0"/>
                <a:ea typeface="Avenir Roman" charset="0"/>
                <a:cs typeface="Avenir Roman" charset="0"/>
              </a:rPr>
            </a:br>
            <a:r>
              <a:rPr lang="en-US" dirty="0" smtClean="0">
                <a:latin typeface="Avenir Roman" charset="0"/>
                <a:ea typeface="Avenir Roman" charset="0"/>
                <a:cs typeface="Avenir Roman" charset="0"/>
              </a:rPr>
              <a:t>if you would like a copy of this presentation.</a:t>
            </a:r>
            <a:endParaRPr lang="en-US" dirty="0">
              <a:latin typeface="Avenir Roman" charset="0"/>
              <a:ea typeface="Avenir Roman" charset="0"/>
              <a:cs typeface="Avenir Roman" charset="0"/>
            </a:endParaRPr>
          </a:p>
        </p:txBody>
      </p:sp>
    </p:spTree>
    <p:extLst>
      <p:ext uri="{BB962C8B-B14F-4D97-AF65-F5344CB8AC3E}">
        <p14:creationId xmlns:p14="http://schemas.microsoft.com/office/powerpoint/2010/main" val="359242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de-DE" smtClean="0"/>
              <a:t>© </a:t>
            </a:r>
            <a:r>
              <a:rPr lang="en-US" dirty="0" smtClean="0"/>
              <a:t>Copyright Associated Research 2017</a:t>
            </a:r>
          </a:p>
          <a:p>
            <a:r>
              <a:rPr lang="en-US" dirty="0" smtClean="0"/>
              <a:t>Slide </a:t>
            </a:r>
            <a:fld id="{F754161D-F81C-4846-AE2A-DCB22AD20C49}" type="slidenum">
              <a:rPr lang="en-US" smtClean="0"/>
              <a:pPr/>
              <a:t>4</a:t>
            </a:fld>
            <a:endParaRPr lang="en-US" dirty="0"/>
          </a:p>
        </p:txBody>
      </p:sp>
      <p:sp>
        <p:nvSpPr>
          <p:cNvPr id="5"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Learning Objectives</a:t>
            </a:r>
            <a:endParaRPr lang="en-US" sz="4000" b="1" dirty="0">
              <a:solidFill>
                <a:srgbClr val="1C2B58"/>
              </a:solidFill>
              <a:latin typeface="Avenir LT Std 85 Heavy" charset="0"/>
              <a:ea typeface="Avenir LT Std 85 Heavy" charset="0"/>
              <a:cs typeface="Avenir LT Std 85 Heavy" charset="0"/>
            </a:endParaRPr>
          </a:p>
        </p:txBody>
      </p:sp>
      <p:graphicFrame>
        <p:nvGraphicFramePr>
          <p:cNvPr id="7" name="Diagram 6"/>
          <p:cNvGraphicFramePr/>
          <p:nvPr>
            <p:extLst>
              <p:ext uri="{D42A27DB-BD31-4B8C-83A1-F6EECF244321}">
                <p14:modId xmlns:p14="http://schemas.microsoft.com/office/powerpoint/2010/main" val="571159199"/>
              </p:ext>
            </p:extLst>
          </p:nvPr>
        </p:nvGraphicFramePr>
        <p:xfrm>
          <a:off x="349469" y="1126093"/>
          <a:ext cx="2776374"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1884292699"/>
              </p:ext>
            </p:extLst>
          </p:nvPr>
        </p:nvGraphicFramePr>
        <p:xfrm>
          <a:off x="3091026" y="1126093"/>
          <a:ext cx="2776374" cy="403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66049784"/>
              </p:ext>
            </p:extLst>
          </p:nvPr>
        </p:nvGraphicFramePr>
        <p:xfrm>
          <a:off x="5502164" y="1126093"/>
          <a:ext cx="3413236" cy="4038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838200" y="5456276"/>
            <a:ext cx="7467600" cy="830997"/>
          </a:xfrm>
          <a:prstGeom prst="rect">
            <a:avLst/>
          </a:prstGeom>
          <a:noFill/>
        </p:spPr>
        <p:txBody>
          <a:bodyPr wrap="square" rtlCol="0">
            <a:spAutoFit/>
          </a:bodyPr>
          <a:lstStyle/>
          <a:p>
            <a:pPr algn="ctr"/>
            <a:r>
              <a:rPr lang="en-US" sz="1600" b="1" dirty="0" smtClean="0">
                <a:solidFill>
                  <a:srgbClr val="000000"/>
                </a:solidFill>
                <a:latin typeface="Avenir Heavy" charset="0"/>
                <a:ea typeface="Avenir Heavy" charset="0"/>
                <a:cs typeface="Avenir Heavy" charset="0"/>
              </a:rPr>
              <a:t>Presentation Objectives</a:t>
            </a:r>
          </a:p>
          <a:p>
            <a:pPr algn="ctr"/>
            <a:r>
              <a:rPr lang="en-US" sz="1600" dirty="0" smtClean="0">
                <a:solidFill>
                  <a:srgbClr val="000000"/>
                </a:solidFill>
                <a:latin typeface="Avenir Roman" charset="0"/>
                <a:ea typeface="Avenir Roman" charset="0"/>
                <a:cs typeface="Avenir Roman" charset="0"/>
              </a:rPr>
              <a:t>Recognize </a:t>
            </a:r>
            <a:r>
              <a:rPr lang="en-US" sz="1600" dirty="0">
                <a:solidFill>
                  <a:srgbClr val="000000"/>
                </a:solidFill>
                <a:latin typeface="Avenir Roman" charset="0"/>
                <a:ea typeface="Avenir Roman" charset="0"/>
                <a:cs typeface="Avenir Roman" charset="0"/>
              </a:rPr>
              <a:t>an electrical safety </a:t>
            </a:r>
            <a:r>
              <a:rPr lang="en-US" sz="1600" dirty="0" smtClean="0">
                <a:solidFill>
                  <a:srgbClr val="000000"/>
                </a:solidFill>
                <a:latin typeface="Avenir Roman" charset="0"/>
                <a:ea typeface="Avenir Roman" charset="0"/>
                <a:cs typeface="Avenir Roman" charset="0"/>
              </a:rPr>
              <a:t>hazard • Setup </a:t>
            </a:r>
            <a:r>
              <a:rPr lang="en-US" sz="1600" dirty="0">
                <a:solidFill>
                  <a:srgbClr val="000000"/>
                </a:solidFill>
                <a:latin typeface="Avenir Roman" charset="0"/>
                <a:ea typeface="Avenir Roman" charset="0"/>
                <a:cs typeface="Avenir Roman" charset="0"/>
              </a:rPr>
              <a:t>a safe testing work </a:t>
            </a:r>
            <a:r>
              <a:rPr lang="en-US" sz="1600" dirty="0" smtClean="0">
                <a:solidFill>
                  <a:srgbClr val="000000"/>
                </a:solidFill>
                <a:latin typeface="Avenir Roman" charset="0"/>
                <a:ea typeface="Avenir Roman" charset="0"/>
                <a:cs typeface="Avenir Roman" charset="0"/>
              </a:rPr>
              <a:t>station</a:t>
            </a:r>
          </a:p>
          <a:p>
            <a:pPr algn="ctr"/>
            <a:r>
              <a:rPr lang="en-US" sz="1600" dirty="0" smtClean="0">
                <a:solidFill>
                  <a:srgbClr val="000000"/>
                </a:solidFill>
                <a:latin typeface="Avenir Roman" charset="0"/>
                <a:ea typeface="Avenir Roman" charset="0"/>
                <a:cs typeface="Avenir Roman" charset="0"/>
              </a:rPr>
              <a:t>Find </a:t>
            </a:r>
            <a:r>
              <a:rPr lang="en-US" sz="1600" dirty="0">
                <a:solidFill>
                  <a:srgbClr val="000000"/>
                </a:solidFill>
                <a:latin typeface="Avenir Roman" charset="0"/>
                <a:ea typeface="Avenir Roman" charset="0"/>
                <a:cs typeface="Avenir Roman" charset="0"/>
              </a:rPr>
              <a:t>resources for operator </a:t>
            </a:r>
            <a:r>
              <a:rPr lang="en-US" sz="1600" dirty="0" smtClean="0">
                <a:solidFill>
                  <a:srgbClr val="000000"/>
                </a:solidFill>
                <a:latin typeface="Avenir Roman" charset="0"/>
                <a:ea typeface="Avenir Roman" charset="0"/>
                <a:cs typeface="Avenir Roman" charset="0"/>
              </a:rPr>
              <a:t>training</a:t>
            </a:r>
            <a:endParaRPr lang="en-US" sz="1600" dirty="0">
              <a:solidFill>
                <a:srgbClr val="000000"/>
              </a:solidFill>
              <a:latin typeface="Avenir Roman" charset="0"/>
              <a:ea typeface="Avenir Roman" charset="0"/>
              <a:cs typeface="Avenir Roman" charset="0"/>
            </a:endParaRPr>
          </a:p>
        </p:txBody>
      </p:sp>
    </p:spTree>
    <p:extLst>
      <p:ext uri="{BB962C8B-B14F-4D97-AF65-F5344CB8AC3E}">
        <p14:creationId xmlns:p14="http://schemas.microsoft.com/office/powerpoint/2010/main" val="1111883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nthonya\Downloads\EST101-HumanShock-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3" y="878305"/>
            <a:ext cx="4571493"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thonya\Downloads\EST101-HumanShock-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507" y="3179313"/>
            <a:ext cx="4952493" cy="3714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67232" y="1447800"/>
            <a:ext cx="4038600" cy="1477328"/>
          </a:xfrm>
          <a:prstGeom prst="rect">
            <a:avLst/>
          </a:prstGeom>
          <a:noFill/>
        </p:spPr>
        <p:txBody>
          <a:bodyPr wrap="square" rtlCol="0">
            <a:spAutoFit/>
          </a:bodyPr>
          <a:lstStyle/>
          <a:p>
            <a:r>
              <a:rPr lang="en-US" dirty="0" smtClean="0">
                <a:latin typeface="Avenir Roman" charset="0"/>
                <a:ea typeface="Avenir Roman" charset="0"/>
                <a:cs typeface="Avenir Roman" charset="0"/>
              </a:rPr>
              <a:t>Contact with the “Low” side of Voltage places Operator at same Potential as ground therefore there is no Potential difference or Voltage to allow current to flow through him. </a:t>
            </a:r>
            <a:endParaRPr lang="en-US" dirty="0">
              <a:latin typeface="Avenir Roman" charset="0"/>
              <a:ea typeface="Avenir Roman" charset="0"/>
              <a:cs typeface="Avenir Roman" charset="0"/>
            </a:endParaRPr>
          </a:p>
        </p:txBody>
      </p:sp>
      <p:sp>
        <p:nvSpPr>
          <p:cNvPr id="6" name="TextBox 5"/>
          <p:cNvSpPr txBox="1"/>
          <p:nvPr/>
        </p:nvSpPr>
        <p:spPr>
          <a:xfrm>
            <a:off x="379729" y="4585554"/>
            <a:ext cx="3886200" cy="1200329"/>
          </a:xfrm>
          <a:prstGeom prst="rect">
            <a:avLst/>
          </a:prstGeom>
          <a:noFill/>
        </p:spPr>
        <p:txBody>
          <a:bodyPr wrap="square" rtlCol="0">
            <a:spAutoFit/>
          </a:bodyPr>
          <a:lstStyle/>
          <a:p>
            <a:r>
              <a:rPr lang="en-US" dirty="0" smtClean="0">
                <a:solidFill>
                  <a:srgbClr val="FF0000"/>
                </a:solidFill>
                <a:latin typeface="Avenir Roman" charset="0"/>
                <a:ea typeface="Avenir Roman" charset="0"/>
                <a:cs typeface="Avenir Roman" charset="0"/>
              </a:rPr>
              <a:t>Contact with the “High” side of Voltage while standing on ground allows a path for current to return to ground through the Operator</a:t>
            </a:r>
            <a:endParaRPr lang="en-US" dirty="0">
              <a:solidFill>
                <a:srgbClr val="FF0000"/>
              </a:solidFill>
              <a:latin typeface="Avenir Roman" charset="0"/>
              <a:ea typeface="Avenir Roman" charset="0"/>
              <a:cs typeface="Avenir Roman" charset="0"/>
            </a:endParaRPr>
          </a:p>
        </p:txBody>
      </p:sp>
      <p:sp>
        <p:nvSpPr>
          <p:cNvPr id="8"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Potential Shock Hazards</a:t>
            </a:r>
            <a:endParaRPr lang="en-US" sz="4000" b="1" dirty="0">
              <a:solidFill>
                <a:srgbClr val="1C2B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32913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thonya\Downloads\EST101-HumanShock-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2" y="0"/>
            <a:ext cx="5282614"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thonya\Downloads\EST101-HumanShock-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453" y="3149786"/>
            <a:ext cx="5943600" cy="3740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82614" y="762000"/>
            <a:ext cx="3632786" cy="2031325"/>
          </a:xfrm>
          <a:prstGeom prst="rect">
            <a:avLst/>
          </a:prstGeom>
          <a:noFill/>
        </p:spPr>
        <p:txBody>
          <a:bodyPr wrap="square" rtlCol="0">
            <a:spAutoFit/>
          </a:bodyPr>
          <a:lstStyle/>
          <a:p>
            <a:r>
              <a:rPr lang="en-US" dirty="0" smtClean="0">
                <a:latin typeface="Avenir Book" charset="0"/>
                <a:ea typeface="Avenir Book" charset="0"/>
                <a:cs typeface="Avenir Book" charset="0"/>
              </a:rPr>
              <a:t>An isolated source in theory is safe. Since the low side of the transformer is not referenced to ground, making contact with any point of the circuit while standing on ground does not allow current a path back to the source. </a:t>
            </a:r>
            <a:endParaRPr lang="en-US" dirty="0">
              <a:latin typeface="Avenir Book" charset="0"/>
              <a:ea typeface="Avenir Book" charset="0"/>
              <a:cs typeface="Avenir Book" charset="0"/>
            </a:endParaRPr>
          </a:p>
        </p:txBody>
      </p:sp>
      <p:sp>
        <p:nvSpPr>
          <p:cNvPr id="4" name="TextBox 3"/>
          <p:cNvSpPr txBox="1"/>
          <p:nvPr/>
        </p:nvSpPr>
        <p:spPr>
          <a:xfrm>
            <a:off x="152400" y="4114800"/>
            <a:ext cx="3210296" cy="1477328"/>
          </a:xfrm>
          <a:prstGeom prst="rect">
            <a:avLst/>
          </a:prstGeom>
          <a:noFill/>
        </p:spPr>
        <p:txBody>
          <a:bodyPr wrap="square" rtlCol="0">
            <a:spAutoFit/>
          </a:bodyPr>
          <a:lstStyle/>
          <a:p>
            <a:r>
              <a:rPr lang="en-US" dirty="0" smtClean="0">
                <a:solidFill>
                  <a:srgbClr val="FF0000"/>
                </a:solidFill>
                <a:latin typeface="Avenir Book" charset="0"/>
                <a:ea typeface="Avenir Book" charset="0"/>
                <a:cs typeface="Avenir Book" charset="0"/>
              </a:rPr>
              <a:t>The danger with an </a:t>
            </a:r>
            <a:br>
              <a:rPr lang="en-US" dirty="0" smtClean="0">
                <a:solidFill>
                  <a:srgbClr val="FF0000"/>
                </a:solidFill>
                <a:latin typeface="Avenir Book" charset="0"/>
                <a:ea typeface="Avenir Book" charset="0"/>
                <a:cs typeface="Avenir Book" charset="0"/>
              </a:rPr>
            </a:br>
            <a:r>
              <a:rPr lang="en-US" dirty="0" smtClean="0">
                <a:solidFill>
                  <a:srgbClr val="FF0000"/>
                </a:solidFill>
                <a:latin typeface="Avenir Book" charset="0"/>
                <a:ea typeface="Avenir Book" charset="0"/>
                <a:cs typeface="Avenir Book" charset="0"/>
              </a:rPr>
              <a:t>un-grounded power source is the possibility of accidental grounding or contact made with two points of the circuit. </a:t>
            </a:r>
            <a:endParaRPr lang="en-US" dirty="0">
              <a:solidFill>
                <a:srgbClr val="FF0000"/>
              </a:solidFill>
              <a:latin typeface="Avenir Book" charset="0"/>
              <a:ea typeface="Avenir Book" charset="0"/>
              <a:cs typeface="Avenir Book" charset="0"/>
            </a:endParaRPr>
          </a:p>
        </p:txBody>
      </p:sp>
    </p:spTree>
    <p:extLst>
      <p:ext uri="{BB962C8B-B14F-4D97-AF65-F5344CB8AC3E}">
        <p14:creationId xmlns:p14="http://schemas.microsoft.com/office/powerpoint/2010/main" val="19830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9</a:t>
            </a:r>
            <a:endParaRPr lang="en-US" dirty="0"/>
          </a:p>
        </p:txBody>
      </p:sp>
      <p:sp>
        <p:nvSpPr>
          <p:cNvPr id="2" name="TextBox 1"/>
          <p:cNvSpPr txBox="1"/>
          <p:nvPr/>
        </p:nvSpPr>
        <p:spPr>
          <a:xfrm>
            <a:off x="381000" y="293563"/>
            <a:ext cx="6705600" cy="1077218"/>
          </a:xfrm>
          <a:prstGeom prst="rect">
            <a:avLst/>
          </a:prstGeom>
          <a:noFill/>
        </p:spPr>
        <p:txBody>
          <a:bodyPr wrap="square" rtlCol="0">
            <a:spAutoFit/>
          </a:bodyPr>
          <a:lstStyle/>
          <a:p>
            <a:r>
              <a:rPr lang="en-US" sz="3200" b="1" dirty="0" smtClean="0">
                <a:solidFill>
                  <a:srgbClr val="1C2B58"/>
                </a:solidFill>
                <a:latin typeface="Avenir Heavy" charset="0"/>
                <a:ea typeface="Avenir Heavy" charset="0"/>
                <a:cs typeface="Avenir Heavy" charset="0"/>
              </a:rPr>
              <a:t>Understanding the </a:t>
            </a:r>
            <a:r>
              <a:rPr lang="en-US" sz="3200" b="1" dirty="0">
                <a:solidFill>
                  <a:srgbClr val="1C2B58"/>
                </a:solidFill>
                <a:latin typeface="Avenir Heavy" charset="0"/>
                <a:ea typeface="Avenir Heavy" charset="0"/>
                <a:cs typeface="Avenir Heavy" charset="0"/>
              </a:rPr>
              <a:t>D</a:t>
            </a:r>
            <a:r>
              <a:rPr lang="en-US" sz="3200" b="1" dirty="0" smtClean="0">
                <a:solidFill>
                  <a:srgbClr val="1C2B58"/>
                </a:solidFill>
                <a:latin typeface="Avenir Heavy" charset="0"/>
                <a:ea typeface="Avenir Heavy" charset="0"/>
                <a:cs typeface="Avenir Heavy" charset="0"/>
              </a:rPr>
              <a:t>angers </a:t>
            </a:r>
            <a:br>
              <a:rPr lang="en-US" sz="3200" b="1" dirty="0" smtClean="0">
                <a:solidFill>
                  <a:srgbClr val="1C2B58"/>
                </a:solidFill>
                <a:latin typeface="Avenir Heavy" charset="0"/>
                <a:ea typeface="Avenir Heavy" charset="0"/>
                <a:cs typeface="Avenir Heavy" charset="0"/>
              </a:rPr>
            </a:br>
            <a:r>
              <a:rPr lang="en-US" sz="3200" b="1" dirty="0" smtClean="0">
                <a:solidFill>
                  <a:srgbClr val="1C2B58"/>
                </a:solidFill>
                <a:latin typeface="Avenir Heavy" charset="0"/>
                <a:ea typeface="Avenir Heavy" charset="0"/>
                <a:cs typeface="Avenir Heavy" charset="0"/>
              </a:rPr>
              <a:t>of </a:t>
            </a:r>
            <a:r>
              <a:rPr lang="en-US" sz="3200" b="1" dirty="0">
                <a:solidFill>
                  <a:srgbClr val="1C2B58"/>
                </a:solidFill>
                <a:latin typeface="Avenir Heavy" charset="0"/>
                <a:ea typeface="Avenir Heavy" charset="0"/>
                <a:cs typeface="Avenir Heavy" charset="0"/>
              </a:rPr>
              <a:t>C</a:t>
            </a:r>
            <a:r>
              <a:rPr lang="en-US" sz="3200" b="1" dirty="0" smtClean="0">
                <a:solidFill>
                  <a:srgbClr val="1C2B58"/>
                </a:solidFill>
                <a:latin typeface="Avenir Heavy" charset="0"/>
                <a:ea typeface="Avenir Heavy" charset="0"/>
                <a:cs typeface="Avenir Heavy" charset="0"/>
              </a:rPr>
              <a:t>apacitive </a:t>
            </a:r>
            <a:r>
              <a:rPr lang="en-US" sz="3200" b="1" dirty="0">
                <a:solidFill>
                  <a:srgbClr val="1C2B58"/>
                </a:solidFill>
                <a:latin typeface="Avenir Heavy" charset="0"/>
                <a:ea typeface="Avenir Heavy" charset="0"/>
                <a:cs typeface="Avenir Heavy" charset="0"/>
              </a:rPr>
              <a:t>C</a:t>
            </a:r>
            <a:r>
              <a:rPr lang="en-US" sz="3200" b="1" dirty="0" smtClean="0">
                <a:solidFill>
                  <a:srgbClr val="1C2B58"/>
                </a:solidFill>
                <a:latin typeface="Avenir Heavy" charset="0"/>
                <a:ea typeface="Avenir Heavy" charset="0"/>
                <a:cs typeface="Avenir Heavy" charset="0"/>
              </a:rPr>
              <a:t>harge </a:t>
            </a:r>
            <a:endParaRPr lang="en-US" sz="3200" b="1" dirty="0">
              <a:solidFill>
                <a:srgbClr val="1C2B58"/>
              </a:solidFill>
              <a:latin typeface="Avenir Heavy" charset="0"/>
              <a:ea typeface="Avenir Heavy" charset="0"/>
              <a:cs typeface="Avenir Heavy"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533" y="545239"/>
            <a:ext cx="2141039" cy="239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9021" y="1370781"/>
            <a:ext cx="5562600" cy="1661993"/>
          </a:xfrm>
          <a:prstGeom prst="rect">
            <a:avLst/>
          </a:prstGeom>
          <a:noFill/>
        </p:spPr>
        <p:txBody>
          <a:bodyPr wrap="square" rtlCol="0">
            <a:spAutoFit/>
          </a:bodyPr>
          <a:lstStyle/>
          <a:p>
            <a:r>
              <a:rPr lang="en-US" sz="1700" dirty="0">
                <a:latin typeface="Avenir Book" charset="0"/>
                <a:ea typeface="Avenir Book" charset="0"/>
                <a:cs typeface="Avenir Book" charset="0"/>
              </a:rPr>
              <a:t>Capacitors consist of conducting surfaces separated dielectric (insulator). </a:t>
            </a:r>
            <a:r>
              <a:rPr lang="en-US" sz="1700" dirty="0" smtClean="0">
                <a:latin typeface="Avenir Book" charset="0"/>
                <a:ea typeface="Avenir Book" charset="0"/>
                <a:cs typeface="Avenir Book" charset="0"/>
              </a:rPr>
              <a:t>The </a:t>
            </a:r>
            <a:r>
              <a:rPr lang="en-US" sz="1700" dirty="0">
                <a:latin typeface="Avenir Book" charset="0"/>
                <a:ea typeface="Avenir Book" charset="0"/>
                <a:cs typeface="Avenir Book" charset="0"/>
              </a:rPr>
              <a:t>effect of this is that when a voltage is applied, charge flows into the capacitor and is stored. </a:t>
            </a:r>
            <a:r>
              <a:rPr lang="en-US" sz="1700" dirty="0" smtClean="0">
                <a:latin typeface="Avenir Book" charset="0"/>
                <a:ea typeface="Avenir Book" charset="0"/>
                <a:cs typeface="Avenir Book" charset="0"/>
              </a:rPr>
              <a:t>When </a:t>
            </a:r>
            <a:r>
              <a:rPr lang="en-US" sz="1700" dirty="0">
                <a:latin typeface="Avenir Book" charset="0"/>
                <a:ea typeface="Avenir Book" charset="0"/>
                <a:cs typeface="Avenir Book" charset="0"/>
              </a:rPr>
              <a:t>an external circuit is connected to the capacitor, this stored charge will flow from the capacitor into the circuit. </a:t>
            </a:r>
          </a:p>
        </p:txBody>
      </p:sp>
      <p:sp>
        <p:nvSpPr>
          <p:cNvPr id="7" name="TextBox 6"/>
          <p:cNvSpPr txBox="1"/>
          <p:nvPr/>
        </p:nvSpPr>
        <p:spPr>
          <a:xfrm>
            <a:off x="389020" y="3173840"/>
            <a:ext cx="6697579" cy="384721"/>
          </a:xfrm>
          <a:prstGeom prst="rect">
            <a:avLst/>
          </a:prstGeom>
          <a:noFill/>
        </p:spPr>
        <p:txBody>
          <a:bodyPr wrap="square" rtlCol="0">
            <a:spAutoFit/>
          </a:bodyPr>
          <a:lstStyle/>
          <a:p>
            <a:r>
              <a:rPr lang="en-US" sz="1900" b="1" dirty="0" smtClean="0">
                <a:latin typeface="Avenir Heavy" charset="0"/>
                <a:ea typeface="Avenir Heavy" charset="0"/>
                <a:cs typeface="Avenir Heavy" charset="0"/>
              </a:rPr>
              <a:t>Unintended capacitors can cause potential shock hazards</a:t>
            </a:r>
            <a:endParaRPr lang="en-US" sz="1900" b="1" dirty="0">
              <a:latin typeface="Avenir Heavy" charset="0"/>
              <a:ea typeface="Avenir Heavy" charset="0"/>
              <a:cs typeface="Avenir Heavy"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952742"/>
            <a:ext cx="1596897" cy="207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60" y="3983279"/>
            <a:ext cx="2378966" cy="170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9784" y="4033655"/>
            <a:ext cx="2734788" cy="199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53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800600"/>
            <a:ext cx="8686800"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i="1" dirty="0" smtClean="0">
                <a:latin typeface="Avenir Heavy Oblique" charset="0"/>
                <a:ea typeface="Avenir Heavy Oblique" charset="0"/>
                <a:cs typeface="Avenir Heavy Oblique" charset="0"/>
              </a:rPr>
              <a:t>The effects of current can vary drastically due to a number of variables. It’s important to be mindful to the shock hazards to which you could be exposed. For example, the 3705 hipot tester has the capability to output 20mA of AC current. </a:t>
            </a:r>
            <a:endParaRPr lang="en-US" sz="1600" b="1" i="1" dirty="0">
              <a:latin typeface="Avenir Heavy Oblique" charset="0"/>
              <a:ea typeface="Avenir Heavy Oblique" charset="0"/>
              <a:cs typeface="Avenir Heavy Obliqu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15834"/>
            <a:ext cx="8991600" cy="3427090"/>
          </a:xfrm>
          <a:prstGeom prst="rect">
            <a:avLst/>
          </a:prstGeom>
        </p:spPr>
      </p:pic>
      <p:sp>
        <p:nvSpPr>
          <p:cNvPr id="11"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a:t>
            </a:r>
            <a:r>
              <a:rPr lang="en-US" dirty="0"/>
              <a:t>8</a:t>
            </a:r>
          </a:p>
        </p:txBody>
      </p:sp>
      <p:sp>
        <p:nvSpPr>
          <p:cNvPr id="12" name="Title 1"/>
          <p:cNvSpPr>
            <a:spLocks noGrp="1"/>
          </p:cNvSpPr>
          <p:nvPr>
            <p:ph type="title"/>
          </p:nvPr>
        </p:nvSpPr>
        <p:spPr>
          <a:xfrm>
            <a:off x="228600" y="228600"/>
            <a:ext cx="8759952" cy="685800"/>
          </a:xfrm>
        </p:spPr>
        <p:txBody>
          <a:bodyPr>
            <a:noAutofit/>
          </a:bodyPr>
          <a:lstStyle/>
          <a:p>
            <a:pPr algn="l"/>
            <a:r>
              <a:rPr lang="en-US" altLang="en-US" sz="4000" b="1" dirty="0" smtClean="0">
                <a:solidFill>
                  <a:srgbClr val="1C2B58"/>
                </a:solidFill>
                <a:latin typeface="Avenir LT Std 85 Heavy" charset="0"/>
                <a:ea typeface="Avenir LT Std 85 Heavy" charset="0"/>
                <a:cs typeface="Avenir LT Std 85 Heavy" charset="0"/>
              </a:rPr>
              <a:t>Effects of Electrical Current</a:t>
            </a:r>
            <a:endParaRPr lang="en-US" sz="4000" b="1" dirty="0">
              <a:solidFill>
                <a:srgbClr val="1C2B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205778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52451505"/>
              </p:ext>
            </p:extLst>
          </p:nvPr>
        </p:nvGraphicFramePr>
        <p:xfrm>
          <a:off x="228600" y="1580106"/>
          <a:ext cx="8534400" cy="344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txBox="1">
            <a:spLocks/>
          </p:cNvSpPr>
          <p:nvPr/>
        </p:nvSpPr>
        <p:spPr bwMode="auto">
          <a:xfrm>
            <a:off x="157716" y="157638"/>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1" fontAlgn="base" hangingPunct="1">
              <a:lnSpc>
                <a:spcPct val="90000"/>
              </a:lnSpc>
              <a:spcBef>
                <a:spcPct val="0"/>
              </a:spcBef>
              <a:spcAft>
                <a:spcPct val="0"/>
              </a:spcAft>
              <a:defRPr sz="4000" b="1" kern="1200">
                <a:solidFill>
                  <a:srgbClr val="88D6F4"/>
                </a:solidFill>
                <a:latin typeface="Avenir Heavy" charset="0"/>
                <a:ea typeface="Avenir Heavy" charset="0"/>
                <a:cs typeface="Avenir Heavy" charset="0"/>
              </a:defRPr>
            </a:lvl1pPr>
            <a:lvl2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2pPr>
            <a:lvl3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3pPr>
            <a:lvl4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4pPr>
            <a:lvl5pPr algn="ctr" defTabSz="685800" rtl="0" eaLnBrk="1" fontAlgn="base" hangingPunct="1">
              <a:lnSpc>
                <a:spcPct val="90000"/>
              </a:lnSpc>
              <a:spcBef>
                <a:spcPct val="0"/>
              </a:spcBef>
              <a:spcAft>
                <a:spcPct val="0"/>
              </a:spcAft>
              <a:defRPr sz="4000" b="1">
                <a:solidFill>
                  <a:srgbClr val="88D6F4"/>
                </a:solidFill>
                <a:latin typeface="Avenir Heavy" charset="0"/>
                <a:ea typeface="Avenir Heavy" charset="0"/>
                <a:cs typeface="Avenir Heavy"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charset="0"/>
              </a:defRPr>
            </a:lvl9pPr>
          </a:lstStyle>
          <a:p>
            <a:pPr algn="ctr"/>
            <a:r>
              <a:rPr lang="en-US" dirty="0" smtClean="0">
                <a:solidFill>
                  <a:srgbClr val="1C2A58"/>
                </a:solidFill>
              </a:rPr>
              <a:t>Severity of Electrical Shock</a:t>
            </a:r>
            <a:endParaRPr lang="en-US" dirty="0">
              <a:solidFill>
                <a:srgbClr val="1C2A58"/>
              </a:solidFill>
            </a:endParaRPr>
          </a:p>
        </p:txBody>
      </p:sp>
      <p:sp>
        <p:nvSpPr>
          <p:cNvPr id="7" name="TextBox 6"/>
          <p:cNvSpPr txBox="1"/>
          <p:nvPr/>
        </p:nvSpPr>
        <p:spPr>
          <a:xfrm>
            <a:off x="228600" y="797628"/>
            <a:ext cx="8382000" cy="646331"/>
          </a:xfrm>
          <a:prstGeom prst="rect">
            <a:avLst/>
          </a:prstGeom>
          <a:noFill/>
        </p:spPr>
        <p:txBody>
          <a:bodyPr wrap="square" rtlCol="0">
            <a:spAutoFit/>
          </a:bodyPr>
          <a:lstStyle/>
          <a:p>
            <a:pPr algn="ctr"/>
            <a:r>
              <a:rPr lang="en-US" dirty="0" smtClean="0">
                <a:latin typeface="Avenir Book" charset="0"/>
                <a:ea typeface="Avenir Book" charset="0"/>
                <a:cs typeface="Avenir Book" charset="0"/>
              </a:rPr>
              <a:t>The severity of shock is received by a person who contacts an </a:t>
            </a:r>
            <a:br>
              <a:rPr lang="en-US" dirty="0" smtClean="0">
                <a:latin typeface="Avenir Book" charset="0"/>
                <a:ea typeface="Avenir Book" charset="0"/>
                <a:cs typeface="Avenir Book" charset="0"/>
              </a:rPr>
            </a:br>
            <a:r>
              <a:rPr lang="en-US" dirty="0" smtClean="0">
                <a:latin typeface="Avenir Book" charset="0"/>
                <a:ea typeface="Avenir Book" charset="0"/>
                <a:cs typeface="Avenir Book" charset="0"/>
              </a:rPr>
              <a:t>electrical circuit is influenced by several factors:</a:t>
            </a:r>
            <a:endParaRPr lang="en-US" b="1" i="1" dirty="0">
              <a:latin typeface="Avenir Book" charset="0"/>
              <a:ea typeface="Avenir Book" charset="0"/>
              <a:cs typeface="Avenir Book" charset="0"/>
            </a:endParaRPr>
          </a:p>
        </p:txBody>
      </p:sp>
      <p:sp>
        <p:nvSpPr>
          <p:cNvPr id="9" name="Slide Number Placeholder 3"/>
          <p:cNvSpPr>
            <a:spLocks noGrp="1"/>
          </p:cNvSpPr>
          <p:nvPr>
            <p:ph type="sldNum" sz="quarter" idx="4"/>
          </p:nvPr>
        </p:nvSpPr>
        <p:spPr>
          <a:xfrm>
            <a:off x="6934200" y="6477000"/>
            <a:ext cx="2133600" cy="239939"/>
          </a:xfrm>
        </p:spPr>
        <p:txBody>
          <a:bodyPr/>
          <a:lstStyle/>
          <a:p>
            <a:r>
              <a:rPr lang="de-DE" dirty="0" smtClean="0"/>
              <a:t>© </a:t>
            </a:r>
            <a:r>
              <a:rPr lang="en-US" dirty="0" smtClean="0"/>
              <a:t>Copyright Associated Research 2017</a:t>
            </a:r>
          </a:p>
          <a:p>
            <a:r>
              <a:rPr lang="en-US" dirty="0" smtClean="0"/>
              <a:t>Slide 7</a:t>
            </a:r>
            <a:endParaRPr lang="en-US" dirty="0"/>
          </a:p>
        </p:txBody>
      </p:sp>
      <p:sp>
        <p:nvSpPr>
          <p:cNvPr id="2" name="TextBox 1"/>
          <p:cNvSpPr txBox="1"/>
          <p:nvPr/>
        </p:nvSpPr>
        <p:spPr>
          <a:xfrm>
            <a:off x="870284" y="5257800"/>
            <a:ext cx="7086600" cy="861774"/>
          </a:xfrm>
          <a:prstGeom prst="rect">
            <a:avLst/>
          </a:prstGeom>
          <a:noFill/>
        </p:spPr>
        <p:txBody>
          <a:bodyPr wrap="square" rtlCol="0">
            <a:spAutoFit/>
          </a:bodyPr>
          <a:lstStyle/>
          <a:p>
            <a:pPr algn="ctr"/>
            <a:r>
              <a:rPr lang="en-US" sz="1600" b="1" dirty="0" smtClean="0">
                <a:latin typeface="Avenir Heavy" charset="0"/>
                <a:ea typeface="Avenir Heavy" charset="0"/>
                <a:cs typeface="Avenir Heavy" charset="0"/>
              </a:rPr>
              <a:t>4 Main types of Electrical injuries:</a:t>
            </a:r>
          </a:p>
          <a:p>
            <a:pPr algn="ctr"/>
            <a:r>
              <a:rPr lang="en-US" sz="1600" dirty="0" smtClean="0">
                <a:latin typeface="Avenir Book" charset="0"/>
                <a:ea typeface="Avenir Book" charset="0"/>
                <a:cs typeface="Avenir Book" charset="0"/>
              </a:rPr>
              <a:t>Electrocution (fatal) • Electric shock • Burns</a:t>
            </a:r>
            <a:endParaRPr lang="en-US" sz="1600" dirty="0">
              <a:latin typeface="Avenir Book" charset="0"/>
              <a:ea typeface="Avenir Book" charset="0"/>
              <a:cs typeface="Avenir Book" charset="0"/>
            </a:endParaRPr>
          </a:p>
          <a:p>
            <a:pPr algn="ctr"/>
            <a:r>
              <a:rPr lang="en-US" sz="1600" dirty="0" smtClean="0">
                <a:latin typeface="Avenir Book" charset="0"/>
                <a:ea typeface="Avenir Book" charset="0"/>
                <a:cs typeface="Avenir Book" charset="0"/>
              </a:rPr>
              <a:t>Falls caused as a result of contact with electrical energy</a:t>
            </a:r>
            <a:endParaRPr lang="en-US" sz="1600" dirty="0">
              <a:latin typeface="Avenir Book" charset="0"/>
              <a:ea typeface="Avenir Book" charset="0"/>
              <a:cs typeface="Avenir Book" charset="0"/>
            </a:endParaRPr>
          </a:p>
        </p:txBody>
      </p:sp>
    </p:spTree>
    <p:extLst>
      <p:ext uri="{BB962C8B-B14F-4D97-AF65-F5344CB8AC3E}">
        <p14:creationId xmlns:p14="http://schemas.microsoft.com/office/powerpoint/2010/main" val="2550759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3943</TotalTime>
  <Words>1042</Words>
  <Application>Microsoft Office PowerPoint</Application>
  <PresentationFormat>On-screen Show (4:3)</PresentationFormat>
  <Paragraphs>164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Webinar Notes </vt:lpstr>
      <vt:lpstr>PowerPoint Presentation</vt:lpstr>
      <vt:lpstr>PowerPoint Presentation</vt:lpstr>
      <vt:lpstr>PowerPoint Presentation</vt:lpstr>
      <vt:lpstr>PowerPoint Presentation</vt:lpstr>
      <vt:lpstr>Effects of Electrical Current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nickp</dc:creator>
  <cp:lastModifiedBy>Anthony Arroyo</cp:lastModifiedBy>
  <cp:revision>328</cp:revision>
  <cp:lastPrinted>2016-02-09T14:52:37Z</cp:lastPrinted>
  <dcterms:created xsi:type="dcterms:W3CDTF">2014-02-03T15:00:30Z</dcterms:created>
  <dcterms:modified xsi:type="dcterms:W3CDTF">2017-02-21T21:51:09Z</dcterms:modified>
</cp:coreProperties>
</file>